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23"/>
  </p:notesMasterIdLst>
  <p:handoutMasterIdLst>
    <p:handoutMasterId r:id="rId24"/>
  </p:handoutMasterIdLst>
  <p:sldIdLst>
    <p:sldId id="322" r:id="rId6"/>
    <p:sldId id="342" r:id="rId7"/>
    <p:sldId id="345" r:id="rId8"/>
    <p:sldId id="325" r:id="rId9"/>
    <p:sldId id="264" r:id="rId10"/>
    <p:sldId id="348" r:id="rId11"/>
    <p:sldId id="349" r:id="rId12"/>
    <p:sldId id="350" r:id="rId13"/>
    <p:sldId id="338" r:id="rId14"/>
    <p:sldId id="352" r:id="rId15"/>
    <p:sldId id="262" r:id="rId16"/>
    <p:sldId id="353" r:id="rId17"/>
    <p:sldId id="354" r:id="rId18"/>
    <p:sldId id="355" r:id="rId19"/>
    <p:sldId id="356" r:id="rId20"/>
    <p:sldId id="357" r:id="rId21"/>
    <p:sldId id="35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463"/>
    <a:srgbClr val="A7C6ED"/>
    <a:srgbClr val="BA0C2F"/>
    <a:srgbClr val="002F6C"/>
    <a:srgbClr val="CFCDC9"/>
    <a:srgbClr val="FFFFFF"/>
    <a:srgbClr val="651D32"/>
    <a:srgbClr val="006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6878" autoAdjust="0"/>
    <p:restoredTop sz="96327" autoAdjust="0"/>
  </p:normalViewPr>
  <p:slideViewPr>
    <p:cSldViewPr snapToObjects="1">
      <p:cViewPr>
        <p:scale>
          <a:sx n="75" d="100"/>
          <a:sy n="75" d="100"/>
        </p:scale>
        <p:origin x="-10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75" d="100"/>
          <a:sy n="75" d="100"/>
        </p:scale>
        <p:origin x="-226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D9E48-5E7F-D24C-87D5-695B18367D24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10C2-C6DD-5A4A-BF1B-B012B8BA4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357CE-B3EB-1B4A-84E5-C1E2DF427ABD}" type="datetimeFigureOut">
              <a:rPr lang="en-US" smtClean="0"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A558B-E4E9-A94A-B9C1-029E46A7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37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1212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aterfall in a forest&#10;&#10;Description automatically generated">
            <a:extLst>
              <a:ext uri="{FF2B5EF4-FFF2-40B4-BE49-F238E27FC236}">
                <a16:creationId xmlns:a16="http://schemas.microsoft.com/office/drawing/2014/main" xmlns="" id="{D91F8BE0-3BB1-9F48-A22A-64E69EE0E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2396"/>
            <a:ext cx="8839200" cy="6553201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0C00456-721A-A94C-800A-D5E7EE91C160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SISIAN DESTINATION DEVELOPMENT STRATEGY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62200"/>
            <a:ext cx="5486400" cy="1600200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3805" y="4419600"/>
            <a:ext cx="3429000" cy="16002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62000" y="41148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SHUTTERSTOCK</a:t>
            </a:r>
          </a:p>
        </p:txBody>
      </p:sp>
      <p:pic>
        <p:nvPicPr>
          <p:cNvPr id="15" name="Picture 14" descr="USAID_Logo_White_v0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05" y="685800"/>
            <a:ext cx="1828800" cy="544010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07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2142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7714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25405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341460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1"/>
            <a:ext cx="3657600" cy="411479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08204"/>
            <a:ext cx="3657296" cy="1389888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262035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White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971800"/>
            <a:ext cx="3885896" cy="95410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7900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"/>
          <a:stretch/>
        </p:blipFill>
        <p:spPr>
          <a:xfrm>
            <a:off x="152400" y="150420"/>
            <a:ext cx="8839200" cy="653787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USAID_Logo_White_v02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943600"/>
            <a:ext cx="1536970" cy="4572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852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Blu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SAID_Logo_White_v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05" y="685800"/>
            <a:ext cx="1828800" cy="54401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452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- Full Blue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827782"/>
            <a:ext cx="5486400" cy="1077218"/>
          </a:xfrm>
        </p:spPr>
        <p:txBody>
          <a:bodyPr wrap="square" anchor="t" anchorCtr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USAID_Logo_White_v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943600"/>
            <a:ext cx="1536970" cy="4572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746760" y="9906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293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989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SAID_Logo_White_v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05" y="685800"/>
            <a:ext cx="1828800" cy="544010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3600"/>
            <a:ext cx="5486400" cy="1600200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114800"/>
            <a:ext cx="3429000" cy="16002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762000" y="3886200"/>
            <a:ext cx="320040" cy="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771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F1C838E6-2EFE-2E47-BF15-73F64BC0A44F}" type="datetime1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0202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3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2633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 + Bottom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BCCE5460-4FB7-5647-9AB1-CEF5116A5DCA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8386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1 Content + Right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D8A49A0-1A63-6943-82D6-C193E6102C72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36576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08204"/>
            <a:ext cx="3657296" cy="1389888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682463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ay Title Only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971800"/>
            <a:ext cx="3885896" cy="95410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79362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4231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F1C838E6-2EFE-2E47-BF15-73F64BC0A44F}" type="datetime1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51183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47666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BCCE5460-4FB7-5647-9AB1-CEF5116A5DCA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104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D8A49A0-1A63-6943-82D6-C193E6102C72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0"/>
            <a:ext cx="3657600" cy="41148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08204"/>
            <a:ext cx="3657296" cy="1389888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179674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827782"/>
            <a:ext cx="5486400" cy="1077218"/>
          </a:xfrm>
        </p:spPr>
        <p:txBody>
          <a:bodyPr wrap="square" anchor="t" anchorCtr="0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USAID_Logo_White_v0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943600"/>
            <a:ext cx="1536970" cy="457200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746760" y="990600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96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White Title + Lef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CFCDC9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971800"/>
            <a:ext cx="3885896" cy="95410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7383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31844-ADD0-B346-B5E1-7D295E492BD3}" type="datetime1">
              <a:rPr lang="en-US" smtClean="0"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A171F-EA2C-D547-97AB-49A694AF8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46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/Gray 1 Content + Right Photo">
  <p:cSld name="1_Red/Gray 1 Content + Right Photo">
    <p:bg>
      <p:bgPr>
        <a:solidFill>
          <a:srgbClr val="CFCDC9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>
            <a:spLocks noGrp="1"/>
          </p:cNvSpPr>
          <p:nvPr>
            <p:ph type="pic" idx="2"/>
          </p:nvPr>
        </p:nvSpPr>
        <p:spPr>
          <a:xfrm>
            <a:off x="4572000" y="152400"/>
            <a:ext cx="4419600" cy="655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320"/>
              </a:spcBef>
              <a:spcAft>
                <a:spcPts val="0"/>
              </a:spcAft>
              <a:buClr>
                <a:srgbClr val="6C6463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dt" idx="10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spcBef>
                <a:spcPts val="0"/>
              </a:spcBef>
              <a:buNone/>
              <a:defRPr sz="6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1"/>
          </p:nvPr>
        </p:nvSpPr>
        <p:spPr>
          <a:xfrm>
            <a:off x="685800" y="2057401"/>
            <a:ext cx="3657600" cy="411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5600" algn="l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2000"/>
              <a:buChar char="•"/>
              <a:defRPr sz="2000">
                <a:solidFill>
                  <a:srgbClr val="6C6463"/>
                </a:solidFill>
              </a:defRPr>
            </a:lvl1pPr>
            <a:lvl2pPr marL="914400" lvl="1" indent="-342900" algn="l"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800"/>
              <a:buChar char="–"/>
              <a:defRPr sz="1800">
                <a:solidFill>
                  <a:srgbClr val="6C6463"/>
                </a:solidFill>
              </a:defRPr>
            </a:lvl2pPr>
            <a:lvl3pPr marL="1371600" lvl="2" indent="-330200" algn="l">
              <a:spcBef>
                <a:spcPts val="1200"/>
              </a:spcBef>
              <a:spcAft>
                <a:spcPts val="0"/>
              </a:spcAft>
              <a:buClr>
                <a:srgbClr val="6C6463"/>
              </a:buClr>
              <a:buSzPts val="1600"/>
              <a:buChar char="•"/>
              <a:defRPr sz="1600">
                <a:solidFill>
                  <a:srgbClr val="6C6463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6C6463"/>
              </a:buClr>
              <a:buSzPts val="1400"/>
              <a:buChar char="–"/>
              <a:defRPr sz="1400">
                <a:solidFill>
                  <a:srgbClr val="6C6463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FFFFFF"/>
              </a:buClr>
              <a:buSzPts val="1400"/>
              <a:buChar char="»"/>
              <a:defRPr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685800" y="408204"/>
            <a:ext cx="3657296" cy="138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BA0C2F"/>
              </a:buClr>
              <a:buSzPts val="2800"/>
              <a:buFont typeface="Gill Sans"/>
              <a:buNone/>
              <a:defRPr>
                <a:solidFill>
                  <a:srgbClr val="BA0C2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body" idx="3"/>
          </p:nvPr>
        </p:nvSpPr>
        <p:spPr>
          <a:xfrm rot="-5400000">
            <a:off x="7527667" y="1431666"/>
            <a:ext cx="27432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None/>
              <a:defRPr sz="6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2162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609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38096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3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04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600200"/>
            <a:ext cx="2514296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8" y="1600200"/>
            <a:ext cx="2514904" cy="457200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096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3429000"/>
            <a:ext cx="8839200" cy="3276600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16002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457200"/>
            <a:ext cx="7772400" cy="91440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47082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47014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2057401"/>
            <a:ext cx="3657600" cy="4114799"/>
          </a:xfrm>
        </p:spPr>
        <p:txBody>
          <a:bodyPr>
            <a:normAutofit/>
          </a:bodyPr>
          <a:lstStyle>
            <a:lvl1pPr>
              <a:defRPr sz="2000">
                <a:solidFill>
                  <a:srgbClr val="6C6463"/>
                </a:solidFill>
              </a:defRPr>
            </a:lvl1pPr>
            <a:lvl2pPr>
              <a:defRPr sz="18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08204"/>
            <a:ext cx="3657296" cy="1389888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5276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</p:spTree>
    <p:extLst>
      <p:ext uri="{BB962C8B-B14F-4D97-AF65-F5344CB8AC3E}">
        <p14:creationId xmlns:p14="http://schemas.microsoft.com/office/powerpoint/2010/main" val="256011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0" y="152400"/>
            <a:ext cx="4419600" cy="65532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108067" y="1431666"/>
            <a:ext cx="274320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4" y="2971800"/>
            <a:ext cx="3885896" cy="95410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925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C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104" y="457200"/>
            <a:ext cx="7772400" cy="914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39224"/>
            <a:ext cx="2133600" cy="16637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C017F59-29DA-6F48-B92A-5AD511CC2D63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39224"/>
            <a:ext cx="2895600" cy="16637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539224"/>
            <a:ext cx="2133600" cy="16637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222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813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4" r:id="rId2"/>
    <p:sldLayoutId id="2147483654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4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30" r:id="rId15"/>
    <p:sldLayoutId id="2147483696" r:id="rId16"/>
    <p:sldLayoutId id="2147483716" r:id="rId17"/>
    <p:sldLayoutId id="2147483717" r:id="rId18"/>
    <p:sldLayoutId id="2147483718" r:id="rId19"/>
    <p:sldLayoutId id="2147483686" r:id="rId20"/>
    <p:sldLayoutId id="2147483720" r:id="rId21"/>
    <p:sldLayoutId id="2147483699" r:id="rId22"/>
    <p:sldLayoutId id="2147483694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1200"/>
        </a:spcAft>
        <a:buFont typeface="Arial"/>
        <a:buChar char="•"/>
        <a:defRPr sz="2000" b="0" i="0" kern="1200">
          <a:solidFill>
            <a:srgbClr val="6C6463"/>
          </a:solidFill>
          <a:latin typeface="Gill Sans MT"/>
          <a:ea typeface="+mn-ea"/>
          <a:cs typeface="Gill Sans MT"/>
        </a:defRPr>
      </a:lvl1pPr>
      <a:lvl2pPr marL="684213" indent="-230188" algn="l" defTabSz="457200" rtl="0" eaLnBrk="1" latinLnBrk="0" hangingPunct="1">
        <a:spcBef>
          <a:spcPts val="0"/>
        </a:spcBef>
        <a:spcAft>
          <a:spcPts val="1200"/>
        </a:spcAft>
        <a:buFont typeface="Arial"/>
        <a:buChar char="–"/>
        <a:defRPr sz="2000" b="0" i="0" kern="1200">
          <a:solidFill>
            <a:srgbClr val="6C6463"/>
          </a:solidFill>
          <a:latin typeface="Gill Sans MT"/>
          <a:ea typeface="+mn-ea"/>
          <a:cs typeface="Gill Sans MT"/>
        </a:defRPr>
      </a:lvl2pPr>
      <a:lvl3pPr marL="914400" indent="-230188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1146175" indent="-231775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1255713" indent="-230188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7792F172-15FF-6640-B517-98F72AC36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44" b="-217"/>
          <a:stretch/>
        </p:blipFill>
        <p:spPr>
          <a:xfrm>
            <a:off x="152400" y="152400"/>
            <a:ext cx="8839200" cy="6553200"/>
          </a:xfrm>
          <a:prstGeom prst="rect">
            <a:avLst/>
          </a:prstGeom>
        </p:spPr>
      </p:pic>
      <p:sp>
        <p:nvSpPr>
          <p:cNvPr id="15" name="Subtitle 5">
            <a:extLst>
              <a:ext uri="{FF2B5EF4-FFF2-40B4-BE49-F238E27FC236}">
                <a16:creationId xmlns:a16="http://schemas.microsoft.com/office/drawing/2014/main" xmlns="" id="{8EDDE348-674B-F14C-983F-E3719D401623}"/>
              </a:ext>
            </a:extLst>
          </p:cNvPr>
          <p:cNvSpPr txBox="1">
            <a:spLocks/>
          </p:cNvSpPr>
          <p:nvPr/>
        </p:nvSpPr>
        <p:spPr>
          <a:xfrm>
            <a:off x="381000" y="457200"/>
            <a:ext cx="7620000" cy="16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–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s-Latn-BA" sz="4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STRATEGIJA RAZVOJA DESTINACIJE GRUZIJSKE DMO</a:t>
            </a:r>
            <a:endParaRPr lang="en-US" sz="4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478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green field with trees in the background&#10;&#10;Description automatically generated">
            <a:extLst>
              <a:ext uri="{FF2B5EF4-FFF2-40B4-BE49-F238E27FC236}">
                <a16:creationId xmlns:a16="http://schemas.microsoft.com/office/drawing/2014/main" xmlns="" id="{5C12BCB3-A991-284B-8A83-2E8E746254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46"/>
          <a:stretch/>
        </p:blipFill>
        <p:spPr>
          <a:xfrm>
            <a:off x="152400" y="138953"/>
            <a:ext cx="8825753" cy="65666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CA2036B-F42D-C340-8AA4-39E5B834430E}"/>
              </a:ext>
            </a:extLst>
          </p:cNvPr>
          <p:cNvSpPr/>
          <p:nvPr/>
        </p:nvSpPr>
        <p:spPr>
          <a:xfrm>
            <a:off x="152400" y="2667000"/>
            <a:ext cx="8839200" cy="1143000"/>
          </a:xfrm>
          <a:prstGeom prst="rect">
            <a:avLst/>
          </a:prstGeom>
          <a:solidFill>
            <a:srgbClr val="BA0C2F">
              <a:alpha val="4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xmlns="" id="{54EB878A-78EE-6845-AAA2-BA116EC9A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35" y="2915334"/>
            <a:ext cx="8825753" cy="646331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P</a:t>
            </a:r>
            <a:r>
              <a:rPr lang="bs-Latn-BA" sz="3600" dirty="0" smtClean="0">
                <a:solidFill>
                  <a:schemeClr val="bg1"/>
                </a:solidFill>
              </a:rPr>
              <a:t>RIORITETNI CILJEVI I STRATEGIJE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A3515A91-48CA-BC4F-8057-F48CB8E59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</p:spPr>
        <p:txBody>
          <a:bodyPr/>
          <a:lstStyle/>
          <a:p>
            <a:r>
              <a:rPr lang="bs-Latn-BA" dirty="0">
                <a:solidFill>
                  <a:schemeClr val="bg1"/>
                </a:solidFill>
              </a:rPr>
              <a:t>STRATEGIJA RAZVOJA DESTINACIJE DMO-a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8F43C9-826E-E547-A4BD-2165A1BDD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1738" y="6499434"/>
            <a:ext cx="2057400" cy="184666"/>
          </a:xfrm>
        </p:spPr>
        <p:txBody>
          <a:bodyPr/>
          <a:lstStyle/>
          <a:p>
            <a:fld id="{1BEA171F-EA2C-D547-97AB-49A694AF86B9}" type="slidenum">
              <a:rPr lang="en-US" smtClean="0"/>
              <a:t>11</a:t>
            </a:fld>
            <a:endParaRPr lang="en-US" dirty="0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xmlns="" id="{9953923D-CA4A-B446-A833-2F16FA868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94" y="1152395"/>
            <a:ext cx="7886700" cy="49978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bs-Latn-BA" sz="1800" dirty="0" smtClean="0"/>
              <a:t>Tokom procesa strateškog planiranja stejkholderi iz sektora turizma su utvrdili sljedeće prioritetne ciljeve za ostvarivanje vizije održivog turizma. </a:t>
            </a:r>
            <a:r>
              <a:rPr lang="en-US" sz="1800" dirty="0" smtClean="0"/>
              <a:t> </a:t>
            </a:r>
            <a:endParaRPr lang="en-US" sz="1800" dirty="0"/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bs-Latn-BA" sz="2400" i="1" dirty="0" smtClean="0"/>
              <a:t>Poboljšanje turističke infrastrukture</a:t>
            </a:r>
            <a:endParaRPr lang="en-US" sz="2400" i="1" dirty="0"/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bs-Latn-BA" sz="2400" i="1" dirty="0" smtClean="0"/>
              <a:t>Jačanje turističkih vještina i radne snage </a:t>
            </a:r>
            <a:r>
              <a:rPr lang="bs-Latn-BA" sz="2400" i="1" dirty="0" smtClean="0"/>
              <a:t>u sektoru </a:t>
            </a:r>
            <a:r>
              <a:rPr lang="bs-Latn-BA" sz="2400" i="1" dirty="0" smtClean="0"/>
              <a:t>turizma </a:t>
            </a:r>
            <a:endParaRPr lang="en-US" sz="2400" i="1" dirty="0"/>
          </a:p>
          <a:p>
            <a:pPr marL="457200" indent="-457200">
              <a:lnSpc>
                <a:spcPct val="200000"/>
              </a:lnSpc>
              <a:buFont typeface="Arial"/>
              <a:buAutoNum type="arabicPeriod"/>
            </a:pPr>
            <a:r>
              <a:rPr lang="bs-Latn-BA" sz="2400" i="1" dirty="0" smtClean="0"/>
              <a:t>Razvijanje novih turističkih proizvoda i iskustava </a:t>
            </a:r>
            <a:endParaRPr lang="en-US" sz="2400" i="1" dirty="0"/>
          </a:p>
          <a:p>
            <a:pPr marL="457200" indent="-457200">
              <a:lnSpc>
                <a:spcPct val="200000"/>
              </a:lnSpc>
              <a:buAutoNum type="arabicPeriod"/>
            </a:pPr>
            <a:r>
              <a:rPr lang="bs-Latn-BA" sz="2400" i="1" dirty="0" smtClean="0"/>
              <a:t>Unaprijeđenje destinacijskog marketinga i turističkih informacija </a:t>
            </a:r>
            <a:endParaRPr lang="en-US" sz="2400" i="1" dirty="0"/>
          </a:p>
          <a:p>
            <a:pPr marL="0" indent="0">
              <a:buNone/>
            </a:pPr>
            <a:r>
              <a:rPr lang="bs-Latn-BA" sz="2400" i="1" dirty="0" smtClean="0">
                <a:highlight>
                  <a:srgbClr val="FFFF00"/>
                </a:highlight>
              </a:rPr>
              <a:t>Zamijenite ove ciljeve onim koji su relevantni za vašu </a:t>
            </a:r>
            <a:r>
              <a:rPr lang="bs-Latn-BA" sz="2400" i="1" dirty="0" smtClean="0">
                <a:highlight>
                  <a:srgbClr val="FFFF00"/>
                </a:highlight>
              </a:rPr>
              <a:t>DMO, </a:t>
            </a:r>
            <a:r>
              <a:rPr lang="bs-Latn-BA" sz="2400" i="1" dirty="0" smtClean="0">
                <a:highlight>
                  <a:srgbClr val="FFFF00"/>
                </a:highlight>
              </a:rPr>
              <a:t>a koji su utvrđeni u anketama privatnog sektora.  Gornji ciljevi su dati samo kao primjer. </a:t>
            </a:r>
            <a:endParaRPr lang="en-US" sz="2400" i="1" dirty="0">
              <a:highlight>
                <a:srgbClr val="FFFF00"/>
              </a:highlight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F890E048-2044-E440-A3DC-7487FB480ED8}"/>
              </a:ext>
            </a:extLst>
          </p:cNvPr>
          <p:cNvSpPr/>
          <p:nvPr/>
        </p:nvSpPr>
        <p:spPr>
          <a:xfrm>
            <a:off x="533401" y="2087496"/>
            <a:ext cx="526094" cy="526093"/>
          </a:xfrm>
          <a:prstGeom prst="ellipse">
            <a:avLst/>
          </a:prstGeom>
          <a:solidFill>
            <a:srgbClr val="002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54E1BAE0-C285-4743-B1AD-A7EDB1CC80D0}"/>
              </a:ext>
            </a:extLst>
          </p:cNvPr>
          <p:cNvSpPr/>
          <p:nvPr/>
        </p:nvSpPr>
        <p:spPr>
          <a:xfrm>
            <a:off x="533401" y="3007982"/>
            <a:ext cx="526094" cy="526093"/>
          </a:xfrm>
          <a:prstGeom prst="ellipse">
            <a:avLst/>
          </a:prstGeom>
          <a:solidFill>
            <a:srgbClr val="002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627C641-CEDF-444A-8074-D1FF6A8786B3}"/>
              </a:ext>
            </a:extLst>
          </p:cNvPr>
          <p:cNvSpPr/>
          <p:nvPr/>
        </p:nvSpPr>
        <p:spPr>
          <a:xfrm>
            <a:off x="533401" y="3862189"/>
            <a:ext cx="526094" cy="526093"/>
          </a:xfrm>
          <a:prstGeom prst="ellipse">
            <a:avLst/>
          </a:prstGeom>
          <a:solidFill>
            <a:srgbClr val="002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9AC3401-F567-0748-8D2C-184F6A572479}"/>
              </a:ext>
            </a:extLst>
          </p:cNvPr>
          <p:cNvSpPr/>
          <p:nvPr/>
        </p:nvSpPr>
        <p:spPr>
          <a:xfrm>
            <a:off x="533401" y="4743187"/>
            <a:ext cx="526094" cy="526093"/>
          </a:xfrm>
          <a:prstGeom prst="ellipse">
            <a:avLst/>
          </a:prstGeom>
          <a:solidFill>
            <a:srgbClr val="002F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xmlns="" id="{39AF13F2-2DF1-9045-9D0B-F5894B755B6B}"/>
              </a:ext>
            </a:extLst>
          </p:cNvPr>
          <p:cNvSpPr txBox="1">
            <a:spLocks/>
          </p:cNvSpPr>
          <p:nvPr/>
        </p:nvSpPr>
        <p:spPr>
          <a:xfrm>
            <a:off x="533401" y="315675"/>
            <a:ext cx="4952999" cy="52322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dirty="0" smtClean="0">
                <a:solidFill>
                  <a:srgbClr val="651D32"/>
                </a:solidFill>
              </a:rPr>
              <a:t>P</a:t>
            </a:r>
            <a:r>
              <a:rPr lang="bs-Latn-BA" dirty="0" smtClean="0">
                <a:solidFill>
                  <a:srgbClr val="651D32"/>
                </a:solidFill>
              </a:rPr>
              <a:t>RIORITETNI CILJEVI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600033C-D1FF-164F-9F18-98B39AA2B770}"/>
              </a:ext>
            </a:extLst>
          </p:cNvPr>
          <p:cNvCxnSpPr>
            <a:cxnSpLocks/>
          </p:cNvCxnSpPr>
          <p:nvPr/>
        </p:nvCxnSpPr>
        <p:spPr>
          <a:xfrm>
            <a:off x="609601" y="838895"/>
            <a:ext cx="7772399" cy="0"/>
          </a:xfrm>
          <a:prstGeom prst="line">
            <a:avLst/>
          </a:prstGeom>
          <a:ln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xmlns="" id="{9FD03BDC-747C-5343-8589-71AFABE4535F}"/>
              </a:ext>
            </a:extLst>
          </p:cNvPr>
          <p:cNvSpPr txBox="1">
            <a:spLocks/>
          </p:cNvSpPr>
          <p:nvPr/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s-Latn-BA" sz="600" dirty="0">
                <a:solidFill>
                  <a:srgbClr val="6C6463"/>
                </a:solidFill>
              </a:rPr>
              <a:t>STRATEGIJA RAZVOJA DESTINACIJE DMO-a</a:t>
            </a:r>
            <a:endParaRPr lang="en-US" sz="600" dirty="0">
              <a:solidFill>
                <a:srgbClr val="6C6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3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8F43C9-826E-E547-A4BD-2165A1BDD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1738" y="6499434"/>
            <a:ext cx="2057400" cy="184666"/>
          </a:xfrm>
        </p:spPr>
        <p:txBody>
          <a:bodyPr/>
          <a:lstStyle/>
          <a:p>
            <a:fld id="{1BEA171F-EA2C-D547-97AB-49A694AF86B9}" type="slidenum">
              <a:rPr lang="en-US" smtClean="0"/>
              <a:t>12</a:t>
            </a:fld>
            <a:endParaRPr lang="en-US" dirty="0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xmlns="" id="{9953923D-CA4A-B446-A833-2F16FA868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94" y="1152394"/>
            <a:ext cx="7772399" cy="5934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s-Latn-BA" sz="1800" b="1" u="sng" dirty="0" smtClean="0"/>
              <a:t>Cilj</a:t>
            </a:r>
            <a:r>
              <a:rPr lang="en-US" sz="1800" b="1" u="sng" dirty="0" smtClean="0"/>
              <a:t> </a:t>
            </a:r>
            <a:r>
              <a:rPr lang="en-US" sz="1800" b="1" u="sng" dirty="0"/>
              <a:t>1</a:t>
            </a:r>
            <a:r>
              <a:rPr lang="en-US" sz="1800" b="1" dirty="0"/>
              <a:t>: </a:t>
            </a:r>
            <a:r>
              <a:rPr lang="bs-Latn-BA" sz="1800" b="1" dirty="0" smtClean="0"/>
              <a:t>Poboljšanje turističke infrastrukture </a:t>
            </a:r>
            <a:endParaRPr lang="en-US" sz="1800" b="1" dirty="0"/>
          </a:p>
          <a:p>
            <a:pPr marL="0" indent="0">
              <a:buNone/>
            </a:pPr>
            <a:r>
              <a:rPr lang="en-US" sz="1800" b="1" u="sng" dirty="0" smtClean="0"/>
              <a:t>S</a:t>
            </a:r>
            <a:r>
              <a:rPr lang="bs-Latn-BA" sz="1800" b="1" u="sng" dirty="0" smtClean="0"/>
              <a:t>trategije</a:t>
            </a:r>
            <a:r>
              <a:rPr lang="en-US" sz="1800" b="1" u="sng" dirty="0" smtClean="0"/>
              <a:t>:</a:t>
            </a:r>
            <a:endParaRPr lang="en-US" sz="1800" b="1" u="sng" dirty="0"/>
          </a:p>
          <a:p>
            <a:pPr marL="0" indent="0">
              <a:buNone/>
            </a:pPr>
            <a:r>
              <a:rPr lang="en-US" sz="1800" dirty="0"/>
              <a:t>1.1	</a:t>
            </a:r>
            <a:r>
              <a:rPr lang="bs-Latn-BA" sz="1800" dirty="0" smtClean="0"/>
              <a:t>Nastaviti sa asfaltiranjem i </a:t>
            </a:r>
            <a:r>
              <a:rPr lang="bs-Latn-BA" sz="1800" dirty="0" smtClean="0"/>
              <a:t>uređenjem cesta </a:t>
            </a:r>
            <a:r>
              <a:rPr lang="bs-Latn-BA" sz="1800" dirty="0" smtClean="0"/>
              <a:t>u zajednici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1.2   </a:t>
            </a:r>
            <a:r>
              <a:rPr lang="bs-Latn-BA" sz="1800" dirty="0" smtClean="0"/>
              <a:t>Urediti staze za pješačenje i postaviti signalizaciju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1.3	</a:t>
            </a:r>
            <a:r>
              <a:rPr lang="bs-Latn-BA" sz="1800" dirty="0" smtClean="0"/>
              <a:t>Poboljšati kapacitete parkinga,  znakove turističko-informativne signalizacije i usluge turistima </a:t>
            </a:r>
            <a:r>
              <a:rPr lang="en-US" sz="1800" dirty="0" smtClean="0"/>
              <a:t> </a:t>
            </a:r>
          </a:p>
          <a:p>
            <a:pPr marL="0" indent="0">
              <a:buNone/>
            </a:pPr>
            <a:r>
              <a:rPr lang="en-US" sz="1800" dirty="0" smtClean="0"/>
              <a:t>1.4	</a:t>
            </a:r>
            <a:r>
              <a:rPr lang="bs-Latn-BA" sz="1800" dirty="0" smtClean="0"/>
              <a:t>Postaviti uličnu signalizaciju na gruzijskom i engleskom jeziku  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800" dirty="0" smtClean="0"/>
              <a:t>1.5</a:t>
            </a:r>
            <a:r>
              <a:rPr lang="en-US" sz="1800" dirty="0"/>
              <a:t>	</a:t>
            </a:r>
            <a:r>
              <a:rPr lang="bs-Latn-BA" sz="1800" dirty="0" smtClean="0"/>
              <a:t>Postaviti putokaze i znakove za usmjeravanje prema privrednim subjektima iz sektora turizma i glavnim atrakcijama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1.6	</a:t>
            </a:r>
            <a:r>
              <a:rPr lang="bs-Latn-BA" sz="1800" dirty="0" smtClean="0"/>
              <a:t>Uspostaviti usluge prikupljanja smeća </a:t>
            </a:r>
          </a:p>
          <a:p>
            <a:pPr marL="0" indent="0">
              <a:buNone/>
            </a:pPr>
            <a:r>
              <a:rPr lang="en-US" sz="1800" dirty="0" smtClean="0"/>
              <a:t>1.7</a:t>
            </a:r>
            <a:r>
              <a:rPr lang="en-US" sz="1800" dirty="0"/>
              <a:t>	</a:t>
            </a:r>
            <a:r>
              <a:rPr lang="bs-Latn-BA" sz="1800" dirty="0" smtClean="0"/>
              <a:t>Zaštititi i obnoviti mjesta prirodne baštine </a:t>
            </a:r>
            <a:endParaRPr lang="en-US" sz="1800" dirty="0"/>
          </a:p>
          <a:p>
            <a:pPr marL="0" indent="0">
              <a:buNone/>
            </a:pPr>
            <a:r>
              <a:rPr lang="bs-Latn-BA" i="1" dirty="0" smtClean="0">
                <a:highlight>
                  <a:srgbClr val="FFFF00"/>
                </a:highlight>
              </a:rPr>
              <a:t>Zamijenite ove ciljeve i strategije onim </a:t>
            </a:r>
            <a:r>
              <a:rPr lang="bs-Latn-BA" i="1" dirty="0" smtClean="0">
                <a:highlight>
                  <a:srgbClr val="FFFF00"/>
                </a:highlight>
              </a:rPr>
              <a:t>koji </a:t>
            </a:r>
            <a:r>
              <a:rPr lang="bs-Latn-BA" i="1" dirty="0" smtClean="0">
                <a:highlight>
                  <a:srgbClr val="FFFF00"/>
                </a:highlight>
              </a:rPr>
              <a:t>su </a:t>
            </a:r>
            <a:r>
              <a:rPr lang="bs-Latn-BA" i="1" dirty="0" smtClean="0">
                <a:highlight>
                  <a:srgbClr val="FFFF00"/>
                </a:highlight>
              </a:rPr>
              <a:t>relevantni </a:t>
            </a:r>
            <a:r>
              <a:rPr lang="bs-Latn-BA" i="1" dirty="0" smtClean="0">
                <a:highlight>
                  <a:srgbClr val="FFFF00"/>
                </a:highlight>
              </a:rPr>
              <a:t>za vašu DMO, a </a:t>
            </a:r>
            <a:r>
              <a:rPr lang="bs-Latn-BA" i="1" dirty="0" smtClean="0">
                <a:highlight>
                  <a:srgbClr val="FFFF00"/>
                </a:highlight>
              </a:rPr>
              <a:t>koji </a:t>
            </a:r>
            <a:r>
              <a:rPr lang="bs-Latn-BA" i="1" dirty="0" smtClean="0">
                <a:highlight>
                  <a:srgbClr val="FFFF00"/>
                </a:highlight>
              </a:rPr>
              <a:t>su </a:t>
            </a:r>
            <a:r>
              <a:rPr lang="bs-Latn-BA" i="1" dirty="0" smtClean="0">
                <a:highlight>
                  <a:srgbClr val="FFFF00"/>
                </a:highlight>
              </a:rPr>
              <a:t>utvrđeni </a:t>
            </a:r>
            <a:r>
              <a:rPr lang="bs-Latn-BA" i="1" dirty="0" smtClean="0">
                <a:highlight>
                  <a:srgbClr val="FFFF00"/>
                </a:highlight>
              </a:rPr>
              <a:t>u anketama privatnog sektora.</a:t>
            </a:r>
            <a:r>
              <a:rPr lang="en-US" i="1" dirty="0" smtClean="0">
                <a:highlight>
                  <a:srgbClr val="FFFF00"/>
                </a:highlight>
              </a:rPr>
              <a:t>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xmlns="" id="{39AF13F2-2DF1-9045-9D0B-F5894B755B6B}"/>
              </a:ext>
            </a:extLst>
          </p:cNvPr>
          <p:cNvSpPr txBox="1">
            <a:spLocks/>
          </p:cNvSpPr>
          <p:nvPr/>
        </p:nvSpPr>
        <p:spPr>
          <a:xfrm>
            <a:off x="533401" y="315675"/>
            <a:ext cx="5943599" cy="52322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bs-Latn-BA" dirty="0" smtClean="0">
                <a:solidFill>
                  <a:srgbClr val="651D32"/>
                </a:solidFill>
              </a:rPr>
              <a:t>PRIORITETNI CILJEVI I STRATEGIJE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600033C-D1FF-164F-9F18-98B39AA2B770}"/>
              </a:ext>
            </a:extLst>
          </p:cNvPr>
          <p:cNvCxnSpPr>
            <a:cxnSpLocks/>
          </p:cNvCxnSpPr>
          <p:nvPr/>
        </p:nvCxnSpPr>
        <p:spPr>
          <a:xfrm>
            <a:off x="609601" y="838895"/>
            <a:ext cx="7772399" cy="0"/>
          </a:xfrm>
          <a:prstGeom prst="line">
            <a:avLst/>
          </a:prstGeom>
          <a:ln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1">
            <a:extLst>
              <a:ext uri="{FF2B5EF4-FFF2-40B4-BE49-F238E27FC236}">
                <a16:creationId xmlns:a16="http://schemas.microsoft.com/office/drawing/2014/main" xmlns="" id="{BA8A3EA7-C4B0-C84A-AA80-E38CD419AE92}"/>
              </a:ext>
            </a:extLst>
          </p:cNvPr>
          <p:cNvSpPr txBox="1">
            <a:spLocks/>
          </p:cNvSpPr>
          <p:nvPr/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B7343D-1FD4-744C-9192-B6EF5881B96B}" type="datetime1">
              <a:rPr lang="en-US" sz="600" smtClean="0"/>
              <a:pPr/>
              <a:t>9/9/2021</a:t>
            </a:fld>
            <a:endParaRPr lang="en-US" sz="600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xmlns="" id="{5835FCFE-A7A5-7240-848D-754A47257765}"/>
              </a:ext>
            </a:extLst>
          </p:cNvPr>
          <p:cNvSpPr txBox="1">
            <a:spLocks/>
          </p:cNvSpPr>
          <p:nvPr/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s-Latn-BA" sz="600" dirty="0">
                <a:solidFill>
                  <a:srgbClr val="6C6463"/>
                </a:solidFill>
              </a:rPr>
              <a:t>STRATEGIJA RAZVOJA DESTINACIJE DMO-a</a:t>
            </a:r>
            <a:endParaRPr lang="en-US" sz="600" dirty="0">
              <a:solidFill>
                <a:srgbClr val="6C6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5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8F43C9-826E-E547-A4BD-2165A1BDD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1738" y="6499434"/>
            <a:ext cx="2057400" cy="184666"/>
          </a:xfrm>
        </p:spPr>
        <p:txBody>
          <a:bodyPr/>
          <a:lstStyle/>
          <a:p>
            <a:fld id="{1BEA171F-EA2C-D547-97AB-49A694AF86B9}" type="slidenum">
              <a:rPr lang="en-US" smtClean="0"/>
              <a:t>13</a:t>
            </a:fld>
            <a:endParaRPr lang="en-US" dirty="0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xmlns="" id="{9953923D-CA4A-B446-A833-2F16FA868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94" y="1152394"/>
            <a:ext cx="7772399" cy="50960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s-Latn-BA" sz="1800" b="1" u="sng" dirty="0" smtClean="0"/>
              <a:t>Cilj</a:t>
            </a:r>
            <a:r>
              <a:rPr lang="en-US" sz="1800" b="1" u="sng" dirty="0" smtClean="0"/>
              <a:t>2</a:t>
            </a:r>
            <a:r>
              <a:rPr lang="en-US" sz="1800" b="1" dirty="0"/>
              <a:t>: 	</a:t>
            </a:r>
            <a:r>
              <a:rPr lang="bs-Latn-BA" sz="1800" b="1" dirty="0" smtClean="0"/>
              <a:t>Jačanje turističkih vještina i radne snage u sektoru turizma</a:t>
            </a:r>
            <a:endParaRPr lang="en-US" sz="1800" b="1" dirty="0"/>
          </a:p>
          <a:p>
            <a:pPr marL="0" indent="0">
              <a:buNone/>
            </a:pPr>
            <a:r>
              <a:rPr lang="en-US" sz="1800" b="1" u="sng" dirty="0" smtClean="0"/>
              <a:t>S</a:t>
            </a:r>
            <a:r>
              <a:rPr lang="bs-Latn-BA" sz="1800" b="1" u="sng" dirty="0" smtClean="0"/>
              <a:t>trategije</a:t>
            </a:r>
            <a:r>
              <a:rPr lang="en-US" sz="1800" b="1" u="sng" dirty="0" smtClean="0"/>
              <a:t>:</a:t>
            </a:r>
            <a:endParaRPr lang="en-US" sz="1800" b="1" u="sng" dirty="0"/>
          </a:p>
          <a:p>
            <a:pPr marL="0" indent="0">
              <a:buNone/>
            </a:pPr>
            <a:r>
              <a:rPr lang="en-US" sz="1800" dirty="0"/>
              <a:t>2.1	</a:t>
            </a:r>
            <a:r>
              <a:rPr lang="bs-Latn-BA" sz="1800" dirty="0" smtClean="0"/>
              <a:t>Obučiti grupu lokalnih ljudi koji se bave uređenjem staza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2.2   </a:t>
            </a:r>
            <a:r>
              <a:rPr lang="bs-Latn-BA" sz="1800" dirty="0" smtClean="0"/>
              <a:t>Vodičima i ugostiteljskim radnicima obezbjediti obuku iz stranih jezika (engleskog, njemačkog, ruskog</a:t>
            </a:r>
            <a:r>
              <a:rPr lang="en-US" sz="1800" dirty="0" smtClean="0"/>
              <a:t>)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2.3	</a:t>
            </a:r>
            <a:r>
              <a:rPr lang="bs-Latn-BA" sz="1800" dirty="0" smtClean="0"/>
              <a:t>Izraditi program stručnog usavršavanja koji zadovoljava potrebe idnustrije turizma </a:t>
            </a:r>
            <a:r>
              <a:rPr lang="en-US" sz="1800" dirty="0" smtClean="0"/>
              <a:t>(</a:t>
            </a:r>
            <a:r>
              <a:rPr lang="bs-Latn-BA" sz="1800" dirty="0" smtClean="0"/>
              <a:t>kuvari, konobari, čištačice, recepcija</a:t>
            </a:r>
            <a:r>
              <a:rPr lang="en-US" sz="1800" dirty="0" smtClean="0"/>
              <a:t>/r</a:t>
            </a:r>
            <a:r>
              <a:rPr lang="bs-Latn-BA" sz="1800" dirty="0" smtClean="0"/>
              <a:t>ezervacije</a:t>
            </a:r>
            <a:r>
              <a:rPr lang="en-US" sz="1800" dirty="0" smtClean="0"/>
              <a:t>)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2.4	</a:t>
            </a:r>
            <a:r>
              <a:rPr lang="bs-Latn-BA" sz="1800" dirty="0" smtClean="0"/>
              <a:t>Izraditi i provesti program obuke vodiča </a:t>
            </a:r>
            <a:r>
              <a:rPr lang="en-US" sz="1800" dirty="0" smtClean="0"/>
              <a:t>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2.5	</a:t>
            </a:r>
            <a:r>
              <a:rPr lang="bs-Latn-BA" sz="1800" dirty="0" smtClean="0"/>
              <a:t>Obezbjediti obuku iz rukovođenja malim privrednim subjektima, uključujući marketing na internetu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2.6	</a:t>
            </a:r>
            <a:r>
              <a:rPr lang="bs-Latn-BA" sz="1800" dirty="0" smtClean="0"/>
              <a:t>Promovirati turizam kao karijerno opredjeljenje kako bi se veći broj ljudi potakao da radi u </a:t>
            </a:r>
            <a:r>
              <a:rPr lang="bs-Latn-BA" sz="1800" dirty="0" smtClean="0"/>
              <a:t>sektoru turizma </a:t>
            </a:r>
            <a:r>
              <a:rPr lang="en-US" sz="1800" dirty="0" smtClean="0"/>
              <a:t> </a:t>
            </a:r>
            <a:endParaRPr lang="en-US" sz="1800" dirty="0"/>
          </a:p>
          <a:p>
            <a:pPr marL="0" indent="0">
              <a:buNone/>
            </a:pPr>
            <a:r>
              <a:rPr lang="bs-Latn-BA" i="1" dirty="0">
                <a:highlight>
                  <a:srgbClr val="FFFF00"/>
                </a:highlight>
              </a:rPr>
              <a:t>Zamijenite ove ciljeve i strategije onim </a:t>
            </a:r>
            <a:r>
              <a:rPr lang="bs-Latn-BA" i="1" dirty="0" smtClean="0">
                <a:highlight>
                  <a:srgbClr val="FFFF00"/>
                </a:highlight>
              </a:rPr>
              <a:t>koji </a:t>
            </a:r>
            <a:r>
              <a:rPr lang="bs-Latn-BA" i="1" dirty="0">
                <a:highlight>
                  <a:srgbClr val="FFFF00"/>
                </a:highlight>
              </a:rPr>
              <a:t>su </a:t>
            </a:r>
            <a:r>
              <a:rPr lang="bs-Latn-BA" i="1" dirty="0" smtClean="0">
                <a:highlight>
                  <a:srgbClr val="FFFF00"/>
                </a:highlight>
              </a:rPr>
              <a:t>relevantni </a:t>
            </a:r>
            <a:r>
              <a:rPr lang="bs-Latn-BA" i="1" dirty="0">
                <a:highlight>
                  <a:srgbClr val="FFFF00"/>
                </a:highlight>
              </a:rPr>
              <a:t>za vašu DMO, a </a:t>
            </a:r>
            <a:r>
              <a:rPr lang="bs-Latn-BA" i="1" dirty="0" smtClean="0">
                <a:highlight>
                  <a:srgbClr val="FFFF00"/>
                </a:highlight>
              </a:rPr>
              <a:t>koji </a:t>
            </a:r>
            <a:r>
              <a:rPr lang="bs-Latn-BA" i="1" dirty="0">
                <a:highlight>
                  <a:srgbClr val="FFFF00"/>
                </a:highlight>
              </a:rPr>
              <a:t>su </a:t>
            </a:r>
            <a:r>
              <a:rPr lang="bs-Latn-BA" i="1" dirty="0" smtClean="0">
                <a:highlight>
                  <a:srgbClr val="FFFF00"/>
                </a:highlight>
              </a:rPr>
              <a:t>utvrđeni </a:t>
            </a:r>
            <a:r>
              <a:rPr lang="bs-Latn-BA" i="1" dirty="0">
                <a:highlight>
                  <a:srgbClr val="FFFF00"/>
                </a:highlight>
              </a:rPr>
              <a:t>u </a:t>
            </a:r>
            <a:r>
              <a:rPr lang="bs-Latn-BA" i="1" dirty="0" smtClean="0">
                <a:highlight>
                  <a:srgbClr val="FFFF00"/>
                </a:highlight>
              </a:rPr>
              <a:t>anketama </a:t>
            </a:r>
            <a:r>
              <a:rPr lang="bs-Latn-BA" i="1" dirty="0">
                <a:highlight>
                  <a:srgbClr val="FFFF00"/>
                </a:highlight>
              </a:rPr>
              <a:t>privatnog sektora</a:t>
            </a:r>
            <a:r>
              <a:rPr lang="en-US" i="1" dirty="0" smtClean="0">
                <a:highlight>
                  <a:srgbClr val="FFFF00"/>
                </a:highlight>
              </a:rPr>
              <a:t>. </a:t>
            </a: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xmlns="" id="{39AF13F2-2DF1-9045-9D0B-F5894B755B6B}"/>
              </a:ext>
            </a:extLst>
          </p:cNvPr>
          <p:cNvSpPr txBox="1">
            <a:spLocks/>
          </p:cNvSpPr>
          <p:nvPr/>
        </p:nvSpPr>
        <p:spPr>
          <a:xfrm>
            <a:off x="533401" y="315675"/>
            <a:ext cx="5943599" cy="52322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dirty="0" smtClean="0">
                <a:solidFill>
                  <a:srgbClr val="651D32"/>
                </a:solidFill>
              </a:rPr>
              <a:t>P</a:t>
            </a:r>
            <a:r>
              <a:rPr lang="bs-Latn-BA" dirty="0" smtClean="0">
                <a:solidFill>
                  <a:srgbClr val="651D32"/>
                </a:solidFill>
              </a:rPr>
              <a:t>RIORITETNI CILJEVI I STRATEGIJE 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600033C-D1FF-164F-9F18-98B39AA2B770}"/>
              </a:ext>
            </a:extLst>
          </p:cNvPr>
          <p:cNvCxnSpPr>
            <a:cxnSpLocks/>
          </p:cNvCxnSpPr>
          <p:nvPr/>
        </p:nvCxnSpPr>
        <p:spPr>
          <a:xfrm>
            <a:off x="609601" y="838895"/>
            <a:ext cx="7772399" cy="0"/>
          </a:xfrm>
          <a:prstGeom prst="line">
            <a:avLst/>
          </a:prstGeom>
          <a:ln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1">
            <a:extLst>
              <a:ext uri="{FF2B5EF4-FFF2-40B4-BE49-F238E27FC236}">
                <a16:creationId xmlns:a16="http://schemas.microsoft.com/office/drawing/2014/main" xmlns="" id="{5A84B058-AF7A-6C47-AF23-BA3BD9795C9C}"/>
              </a:ext>
            </a:extLst>
          </p:cNvPr>
          <p:cNvSpPr txBox="1">
            <a:spLocks/>
          </p:cNvSpPr>
          <p:nvPr/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B7343D-1FD4-744C-9192-B6EF5881B96B}" type="datetime1">
              <a:rPr lang="en-US" sz="600" smtClean="0"/>
              <a:pPr/>
              <a:t>9/9/2021</a:t>
            </a:fld>
            <a:endParaRPr lang="en-US" sz="600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xmlns="" id="{B0396097-D725-DE4E-B4B0-B9E906806720}"/>
              </a:ext>
            </a:extLst>
          </p:cNvPr>
          <p:cNvSpPr txBox="1">
            <a:spLocks/>
          </p:cNvSpPr>
          <p:nvPr/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s-Latn-BA" sz="600" dirty="0">
                <a:solidFill>
                  <a:srgbClr val="6C6463"/>
                </a:solidFill>
              </a:rPr>
              <a:t>STRATEGIJA RAZVOJA DESTINACIJE DMO-a</a:t>
            </a:r>
            <a:endParaRPr lang="en-US" sz="600" dirty="0">
              <a:solidFill>
                <a:srgbClr val="6C6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6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8F43C9-826E-E547-A4BD-2165A1BDD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1738" y="6499434"/>
            <a:ext cx="2057400" cy="184666"/>
          </a:xfrm>
        </p:spPr>
        <p:txBody>
          <a:bodyPr/>
          <a:lstStyle/>
          <a:p>
            <a:fld id="{1BEA171F-EA2C-D547-97AB-49A694AF86B9}" type="slidenum">
              <a:rPr lang="en-US" smtClean="0"/>
              <a:t>14</a:t>
            </a:fld>
            <a:endParaRPr lang="en-US" dirty="0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xmlns="" id="{9953923D-CA4A-B446-A833-2F16FA868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94" y="1152394"/>
            <a:ext cx="7772399" cy="5621936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bs-Latn-BA" sz="1800" b="1" u="sng" dirty="0" smtClean="0"/>
              <a:t>Cilj</a:t>
            </a:r>
            <a:r>
              <a:rPr lang="en-US" sz="1800" b="1" u="sng" dirty="0" smtClean="0"/>
              <a:t> </a:t>
            </a:r>
            <a:r>
              <a:rPr lang="en-US" sz="1800" b="1" u="sng" dirty="0"/>
              <a:t>3</a:t>
            </a:r>
            <a:r>
              <a:rPr lang="en-US" sz="1800" b="1" dirty="0"/>
              <a:t>: 	</a:t>
            </a:r>
            <a:r>
              <a:rPr lang="bs-Latn-BA" sz="1800" b="1" dirty="0" smtClean="0"/>
              <a:t>Razvijanje novih turističkih proizvoda i iskustava </a:t>
            </a:r>
            <a:endParaRPr lang="en-US" sz="1800" b="1" dirty="0"/>
          </a:p>
          <a:p>
            <a:pPr marL="0" indent="0">
              <a:buNone/>
            </a:pPr>
            <a:r>
              <a:rPr lang="en-US" sz="1800" b="1" u="sng" dirty="0" smtClean="0"/>
              <a:t>S</a:t>
            </a:r>
            <a:r>
              <a:rPr lang="bs-Latn-BA" sz="1800" b="1" u="sng" dirty="0" smtClean="0"/>
              <a:t>trategije</a:t>
            </a:r>
            <a:r>
              <a:rPr lang="en-US" sz="1800" b="1" u="sng" dirty="0" smtClean="0"/>
              <a:t>:</a:t>
            </a:r>
            <a:endParaRPr lang="en-US" sz="1800" b="1" u="sng" dirty="0"/>
          </a:p>
          <a:p>
            <a:pPr marL="0" indent="0">
              <a:buNone/>
            </a:pPr>
            <a:r>
              <a:rPr lang="en-US" sz="1800" dirty="0"/>
              <a:t>3.1	</a:t>
            </a:r>
            <a:r>
              <a:rPr lang="bs-Latn-BA" sz="1800" dirty="0" smtClean="0"/>
              <a:t>Kroz programe obuke očuvati tradicionalne običaje ručnog rada i </a:t>
            </a:r>
            <a:r>
              <a:rPr lang="bs-Latn-BA" sz="1800" dirty="0" smtClean="0"/>
              <a:t>rukotvorina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3.2   </a:t>
            </a:r>
            <a:r>
              <a:rPr lang="bs-Latn-BA" sz="1800" dirty="0" smtClean="0"/>
              <a:t>Pomoći zanatlijama da osmisle radionice i programe specijalizacije </a:t>
            </a:r>
          </a:p>
          <a:p>
            <a:pPr marL="0" indent="0">
              <a:buNone/>
            </a:pPr>
            <a:r>
              <a:rPr lang="en-US" sz="1800" dirty="0" smtClean="0"/>
              <a:t>3.3</a:t>
            </a:r>
            <a:r>
              <a:rPr lang="en-US" sz="1800" dirty="0"/>
              <a:t>	</a:t>
            </a:r>
            <a:r>
              <a:rPr lang="bs-Latn-BA" sz="1800" dirty="0" smtClean="0"/>
              <a:t>Organizirati </a:t>
            </a:r>
            <a:r>
              <a:rPr lang="bs-Latn-BA" sz="1800" dirty="0" smtClean="0"/>
              <a:t>jednosedmične </a:t>
            </a:r>
            <a:r>
              <a:rPr lang="bs-Latn-BA" sz="1800" dirty="0" smtClean="0"/>
              <a:t>obrazovne simpozijume </a:t>
            </a:r>
            <a:r>
              <a:rPr lang="en-US" sz="1800" dirty="0" smtClean="0"/>
              <a:t>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3.4	</a:t>
            </a:r>
            <a:r>
              <a:rPr lang="en-US" sz="1800" dirty="0" smtClean="0"/>
              <a:t>O</a:t>
            </a:r>
            <a:r>
              <a:rPr lang="bs-Latn-BA" sz="1800" dirty="0" smtClean="0"/>
              <a:t>rganizirati književni festival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3.5	</a:t>
            </a:r>
            <a:r>
              <a:rPr lang="bs-Latn-BA" sz="1800" dirty="0" smtClean="0"/>
              <a:t>Organizirati i ugostiti jedinstvene festivale i događaje </a:t>
            </a:r>
            <a:r>
              <a:rPr lang="en-US" sz="1800" dirty="0" smtClean="0"/>
              <a:t>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3.6	</a:t>
            </a:r>
            <a:r>
              <a:rPr lang="en-US" sz="1800" dirty="0" smtClean="0"/>
              <a:t>O</a:t>
            </a:r>
            <a:r>
              <a:rPr lang="bs-Latn-BA" sz="1800" dirty="0" smtClean="0"/>
              <a:t>rganizirati </a:t>
            </a:r>
            <a:r>
              <a:rPr lang="bs-Latn-BA" sz="1800" dirty="0" smtClean="0"/>
              <a:t>sedmične </a:t>
            </a:r>
            <a:r>
              <a:rPr lang="bs-Latn-BA" sz="1800" dirty="0" smtClean="0"/>
              <a:t>kulturne događaje i tržnice i bazare zanatskih i poljoprivrednih </a:t>
            </a:r>
            <a:r>
              <a:rPr lang="bs-Latn-BA" sz="1800" dirty="0" smtClean="0"/>
              <a:t>proizvoda</a:t>
            </a:r>
            <a:endParaRPr lang="en-US" sz="1800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bs-Latn-BA" sz="1800" i="1" dirty="0">
                <a:highlight>
                  <a:srgbClr val="FFFF00"/>
                </a:highlight>
              </a:rPr>
              <a:t>Zamijenite ove ciljeve i strategije onim </a:t>
            </a:r>
            <a:r>
              <a:rPr lang="bs-Latn-BA" sz="1800" i="1" dirty="0" smtClean="0">
                <a:highlight>
                  <a:srgbClr val="FFFF00"/>
                </a:highlight>
              </a:rPr>
              <a:t>koji </a:t>
            </a:r>
            <a:r>
              <a:rPr lang="bs-Latn-BA" sz="1800" i="1" dirty="0">
                <a:highlight>
                  <a:srgbClr val="FFFF00"/>
                </a:highlight>
              </a:rPr>
              <a:t>su </a:t>
            </a:r>
            <a:r>
              <a:rPr lang="bs-Latn-BA" sz="1800" i="1" dirty="0" smtClean="0">
                <a:highlight>
                  <a:srgbClr val="FFFF00"/>
                </a:highlight>
              </a:rPr>
              <a:t>relevantni </a:t>
            </a:r>
            <a:r>
              <a:rPr lang="bs-Latn-BA" sz="1800" i="1" dirty="0">
                <a:highlight>
                  <a:srgbClr val="FFFF00"/>
                </a:highlight>
              </a:rPr>
              <a:t>za vašu DMO, a </a:t>
            </a:r>
            <a:r>
              <a:rPr lang="bs-Latn-BA" sz="1800" i="1" dirty="0" smtClean="0">
                <a:highlight>
                  <a:srgbClr val="FFFF00"/>
                </a:highlight>
              </a:rPr>
              <a:t>koji </a:t>
            </a:r>
            <a:r>
              <a:rPr lang="bs-Latn-BA" sz="1800" i="1" dirty="0">
                <a:highlight>
                  <a:srgbClr val="FFFF00"/>
                </a:highlight>
              </a:rPr>
              <a:t>su </a:t>
            </a:r>
            <a:r>
              <a:rPr lang="bs-Latn-BA" sz="1800" i="1" dirty="0" smtClean="0">
                <a:highlight>
                  <a:srgbClr val="FFFF00"/>
                </a:highlight>
              </a:rPr>
              <a:t>utvrđeni </a:t>
            </a:r>
            <a:r>
              <a:rPr lang="bs-Latn-BA" sz="1800" i="1" dirty="0">
                <a:highlight>
                  <a:srgbClr val="FFFF00"/>
                </a:highlight>
              </a:rPr>
              <a:t>u </a:t>
            </a:r>
            <a:r>
              <a:rPr lang="bs-Latn-BA" sz="1800" i="1" dirty="0" smtClean="0">
                <a:highlight>
                  <a:srgbClr val="FFFF00"/>
                </a:highlight>
              </a:rPr>
              <a:t>anketama </a:t>
            </a:r>
            <a:r>
              <a:rPr lang="bs-Latn-BA" sz="1800" i="1" dirty="0">
                <a:highlight>
                  <a:srgbClr val="FFFF00"/>
                </a:highlight>
              </a:rPr>
              <a:t>privatnog sektora</a:t>
            </a:r>
            <a:r>
              <a:rPr lang="en-US" sz="1800" i="1" dirty="0" smtClean="0">
                <a:highlight>
                  <a:srgbClr val="FFFF00"/>
                </a:highlight>
              </a:rPr>
              <a:t>. </a:t>
            </a:r>
            <a:endParaRPr lang="en-US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xmlns="" id="{39AF13F2-2DF1-9045-9D0B-F5894B755B6B}"/>
              </a:ext>
            </a:extLst>
          </p:cNvPr>
          <p:cNvSpPr txBox="1">
            <a:spLocks/>
          </p:cNvSpPr>
          <p:nvPr/>
        </p:nvSpPr>
        <p:spPr>
          <a:xfrm>
            <a:off x="533401" y="315675"/>
            <a:ext cx="5943599" cy="52322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dirty="0">
                <a:solidFill>
                  <a:srgbClr val="651D32"/>
                </a:solidFill>
              </a:rPr>
              <a:t>P</a:t>
            </a:r>
            <a:r>
              <a:rPr lang="bs-Latn-BA" dirty="0">
                <a:solidFill>
                  <a:srgbClr val="651D32"/>
                </a:solidFill>
              </a:rPr>
              <a:t>RIORITETNI CILJEVI I STRATEGIJE 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600033C-D1FF-164F-9F18-98B39AA2B770}"/>
              </a:ext>
            </a:extLst>
          </p:cNvPr>
          <p:cNvCxnSpPr>
            <a:cxnSpLocks/>
          </p:cNvCxnSpPr>
          <p:nvPr/>
        </p:nvCxnSpPr>
        <p:spPr>
          <a:xfrm>
            <a:off x="609601" y="838895"/>
            <a:ext cx="7772399" cy="0"/>
          </a:xfrm>
          <a:prstGeom prst="line">
            <a:avLst/>
          </a:prstGeom>
          <a:ln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1">
            <a:extLst>
              <a:ext uri="{FF2B5EF4-FFF2-40B4-BE49-F238E27FC236}">
                <a16:creationId xmlns:a16="http://schemas.microsoft.com/office/drawing/2014/main" xmlns="" id="{490F9094-88B6-1C4E-9DAF-40D36528C1BB}"/>
              </a:ext>
            </a:extLst>
          </p:cNvPr>
          <p:cNvSpPr txBox="1">
            <a:spLocks/>
          </p:cNvSpPr>
          <p:nvPr/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B7343D-1FD4-744C-9192-B6EF5881B96B}" type="datetime1">
              <a:rPr lang="en-US" sz="600" smtClean="0"/>
              <a:pPr/>
              <a:t>9/9/2021</a:t>
            </a:fld>
            <a:endParaRPr lang="en-US" sz="600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xmlns="" id="{19D33531-2176-FC4C-9417-2A03E8A9F7E2}"/>
              </a:ext>
            </a:extLst>
          </p:cNvPr>
          <p:cNvSpPr txBox="1">
            <a:spLocks/>
          </p:cNvSpPr>
          <p:nvPr/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s-Latn-BA" sz="600" dirty="0">
                <a:solidFill>
                  <a:srgbClr val="6C6463"/>
                </a:solidFill>
              </a:rPr>
              <a:t>STRATEGIJA RAZVOJA DESTINACIJE DMO-a</a:t>
            </a:r>
            <a:endParaRPr lang="en-US" sz="600" dirty="0">
              <a:solidFill>
                <a:srgbClr val="6C6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1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8F43C9-826E-E547-A4BD-2165A1BDD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1738" y="6499434"/>
            <a:ext cx="2057400" cy="184666"/>
          </a:xfrm>
        </p:spPr>
        <p:txBody>
          <a:bodyPr/>
          <a:lstStyle/>
          <a:p>
            <a:fld id="{1BEA171F-EA2C-D547-97AB-49A694AF86B9}" type="slidenum">
              <a:rPr lang="en-US" smtClean="0"/>
              <a:t>15</a:t>
            </a:fld>
            <a:endParaRPr lang="en-US" dirty="0"/>
          </a:p>
        </p:txBody>
      </p:sp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xmlns="" id="{9953923D-CA4A-B446-A833-2F16FA868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494" y="1152394"/>
            <a:ext cx="8124506" cy="5621936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bs-Latn-BA" sz="1800" b="1" u="sng" dirty="0" smtClean="0"/>
              <a:t>Cilj</a:t>
            </a:r>
            <a:r>
              <a:rPr lang="en-US" sz="1800" b="1" u="sng" dirty="0" smtClean="0"/>
              <a:t> </a:t>
            </a:r>
            <a:r>
              <a:rPr lang="en-US" sz="1800" b="1" u="sng" dirty="0"/>
              <a:t>4</a:t>
            </a:r>
            <a:r>
              <a:rPr lang="en-US" sz="1800" b="1" dirty="0"/>
              <a:t>: 	</a:t>
            </a:r>
            <a:r>
              <a:rPr lang="bs-Latn-BA" sz="1800" b="1" dirty="0" smtClean="0"/>
              <a:t>Unaprijeđenje destinacijskog marketinga i turističkih informacija </a:t>
            </a:r>
            <a:endParaRPr lang="en-US" sz="1800" b="1" dirty="0"/>
          </a:p>
          <a:p>
            <a:pPr marL="0" indent="0">
              <a:buNone/>
            </a:pPr>
            <a:r>
              <a:rPr lang="en-US" sz="1800" b="1" u="sng" dirty="0" smtClean="0"/>
              <a:t>S</a:t>
            </a:r>
            <a:r>
              <a:rPr lang="bs-Latn-BA" sz="1800" b="1" u="sng" dirty="0" smtClean="0"/>
              <a:t>trategije</a:t>
            </a:r>
            <a:r>
              <a:rPr lang="en-US" sz="1800" b="1" u="sng" dirty="0" smtClean="0"/>
              <a:t>:</a:t>
            </a:r>
            <a:endParaRPr lang="en-US" sz="1800" b="1" u="sng" dirty="0"/>
          </a:p>
          <a:p>
            <a:pPr marL="0" indent="0">
              <a:buNone/>
            </a:pPr>
            <a:r>
              <a:rPr lang="en-US" sz="1800" dirty="0"/>
              <a:t>4.1	</a:t>
            </a:r>
            <a:r>
              <a:rPr lang="bs-Latn-BA" sz="1800" dirty="0" smtClean="0"/>
              <a:t>Osnovati </a:t>
            </a:r>
            <a:r>
              <a:rPr lang="en-US" sz="1800" dirty="0" smtClean="0"/>
              <a:t>DMO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4.2   </a:t>
            </a:r>
            <a:r>
              <a:rPr lang="bs-Latn-BA" sz="1800" dirty="0" smtClean="0"/>
              <a:t>Uspostaviti Fond za marketing turizma putem dobrovoljne naknade koju plaćaju turisti </a:t>
            </a:r>
            <a:r>
              <a:rPr lang="en-US" sz="1800" dirty="0" smtClean="0"/>
              <a:t>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4.3	</a:t>
            </a:r>
            <a:r>
              <a:rPr lang="bs-Latn-BA" sz="1800" dirty="0" smtClean="0"/>
              <a:t>Povećati obim turističkih </a:t>
            </a:r>
            <a:r>
              <a:rPr lang="bs-Latn-BA" sz="1800" dirty="0" smtClean="0"/>
              <a:t>informacija </a:t>
            </a:r>
            <a:r>
              <a:rPr lang="bs-Latn-BA" sz="1800" dirty="0" smtClean="0"/>
              <a:t>za DMO koje </a:t>
            </a:r>
            <a:r>
              <a:rPr lang="bs-Latn-BA" sz="1800" dirty="0" smtClean="0"/>
              <a:t>se </a:t>
            </a:r>
            <a:r>
              <a:rPr lang="bs-Latn-BA" sz="1800" dirty="0" smtClean="0"/>
              <a:t>mogu naći na internetu, te </a:t>
            </a:r>
            <a:r>
              <a:rPr lang="bs-Latn-BA" sz="1800" dirty="0" smtClean="0"/>
              <a:t>uspostaviti web stranicu destinacije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4.4	</a:t>
            </a:r>
            <a:r>
              <a:rPr lang="en-US" sz="1800" dirty="0" smtClean="0"/>
              <a:t>O</a:t>
            </a:r>
            <a:r>
              <a:rPr lang="bs-Latn-BA" sz="1800" dirty="0" smtClean="0"/>
              <a:t>rganizirati fotografisanje i snimanje destinacije </a:t>
            </a:r>
            <a:endParaRPr lang="en-US" sz="1900" dirty="0"/>
          </a:p>
          <a:p>
            <a:pPr marL="0" indent="0">
              <a:buNone/>
            </a:pPr>
            <a:r>
              <a:rPr lang="en-US" sz="1800" dirty="0"/>
              <a:t>4.5	</a:t>
            </a:r>
            <a:r>
              <a:rPr lang="bs-Latn-BA" sz="1800" dirty="0" smtClean="0"/>
              <a:t>Koristiti marketing i takmičenja na društvenim </a:t>
            </a:r>
            <a:r>
              <a:rPr lang="bs-Latn-BA" sz="1800" dirty="0" smtClean="0"/>
              <a:t>medijima </a:t>
            </a:r>
            <a:r>
              <a:rPr lang="bs-Latn-BA" sz="1800" dirty="0" smtClean="0"/>
              <a:t>kako bi se formirala zajednica ljudi zainteresiranih da posjete Gruziju 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4.6	</a:t>
            </a:r>
            <a:r>
              <a:rPr lang="bs-Latn-BA" sz="1800" dirty="0" smtClean="0"/>
              <a:t>Ugostiti studijske posjete gruzijskih turoperatora i posjete novinara i blogera kako bi im se predstavila DMO </a:t>
            </a:r>
            <a:r>
              <a:rPr lang="en-US" sz="1800" dirty="0" smtClean="0"/>
              <a:t> </a:t>
            </a:r>
            <a:endParaRPr lang="en-US" sz="1800" dirty="0"/>
          </a:p>
          <a:p>
            <a:pPr marL="0" indent="0">
              <a:buNone/>
            </a:pPr>
            <a:r>
              <a:rPr lang="bs-Latn-BA" sz="1800" i="1" dirty="0">
                <a:highlight>
                  <a:srgbClr val="FFFF00"/>
                </a:highlight>
              </a:rPr>
              <a:t>Zamijenite ove ciljeve i strategije onim </a:t>
            </a:r>
            <a:r>
              <a:rPr lang="bs-Latn-BA" sz="1800" i="1" dirty="0" smtClean="0">
                <a:highlight>
                  <a:srgbClr val="FFFF00"/>
                </a:highlight>
              </a:rPr>
              <a:t>koji </a:t>
            </a:r>
            <a:r>
              <a:rPr lang="bs-Latn-BA" sz="1800" i="1" dirty="0">
                <a:highlight>
                  <a:srgbClr val="FFFF00"/>
                </a:highlight>
              </a:rPr>
              <a:t>su </a:t>
            </a:r>
            <a:r>
              <a:rPr lang="bs-Latn-BA" sz="1800" i="1" dirty="0" smtClean="0">
                <a:highlight>
                  <a:srgbClr val="FFFF00"/>
                </a:highlight>
              </a:rPr>
              <a:t>relevantni </a:t>
            </a:r>
            <a:r>
              <a:rPr lang="bs-Latn-BA" sz="1800" i="1" dirty="0">
                <a:highlight>
                  <a:srgbClr val="FFFF00"/>
                </a:highlight>
              </a:rPr>
              <a:t>za vašu DMO, a </a:t>
            </a:r>
            <a:r>
              <a:rPr lang="bs-Latn-BA" sz="1800" i="1" dirty="0" smtClean="0">
                <a:highlight>
                  <a:srgbClr val="FFFF00"/>
                </a:highlight>
              </a:rPr>
              <a:t>koji </a:t>
            </a:r>
            <a:r>
              <a:rPr lang="bs-Latn-BA" sz="1800" i="1">
                <a:highlight>
                  <a:srgbClr val="FFFF00"/>
                </a:highlight>
              </a:rPr>
              <a:t>su </a:t>
            </a:r>
            <a:r>
              <a:rPr lang="bs-Latn-BA" sz="1800" i="1" smtClean="0">
                <a:highlight>
                  <a:srgbClr val="FFFF00"/>
                </a:highlight>
              </a:rPr>
              <a:t>utvrđeni </a:t>
            </a:r>
            <a:r>
              <a:rPr lang="bs-Latn-BA" sz="1800" i="1" dirty="0">
                <a:highlight>
                  <a:srgbClr val="FFFF00"/>
                </a:highlight>
              </a:rPr>
              <a:t>u </a:t>
            </a:r>
            <a:r>
              <a:rPr lang="bs-Latn-BA" sz="1800" i="1" dirty="0" smtClean="0">
                <a:highlight>
                  <a:srgbClr val="FFFF00"/>
                </a:highlight>
              </a:rPr>
              <a:t>anketama </a:t>
            </a:r>
            <a:r>
              <a:rPr lang="bs-Latn-BA" sz="1800" i="1" dirty="0">
                <a:highlight>
                  <a:srgbClr val="FFFF00"/>
                </a:highlight>
              </a:rPr>
              <a:t>privatnog sektora</a:t>
            </a:r>
            <a:r>
              <a:rPr lang="en-US" sz="1800" i="1" dirty="0" smtClean="0">
                <a:highlight>
                  <a:srgbClr val="FFFF00"/>
                </a:highlight>
              </a:rPr>
              <a:t>. </a:t>
            </a:r>
            <a:endParaRPr lang="en-US" sz="18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xmlns="" id="{39AF13F2-2DF1-9045-9D0B-F5894B755B6B}"/>
              </a:ext>
            </a:extLst>
          </p:cNvPr>
          <p:cNvSpPr txBox="1">
            <a:spLocks/>
          </p:cNvSpPr>
          <p:nvPr/>
        </p:nvSpPr>
        <p:spPr>
          <a:xfrm>
            <a:off x="533401" y="315675"/>
            <a:ext cx="5943599" cy="52322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en-US" dirty="0">
                <a:solidFill>
                  <a:srgbClr val="651D32"/>
                </a:solidFill>
              </a:rPr>
              <a:t>P</a:t>
            </a:r>
            <a:r>
              <a:rPr lang="bs-Latn-BA" dirty="0">
                <a:solidFill>
                  <a:srgbClr val="651D32"/>
                </a:solidFill>
              </a:rPr>
              <a:t>RIORITETNI CILJEVI I STRATEGIJE 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600033C-D1FF-164F-9F18-98B39AA2B770}"/>
              </a:ext>
            </a:extLst>
          </p:cNvPr>
          <p:cNvCxnSpPr>
            <a:cxnSpLocks/>
          </p:cNvCxnSpPr>
          <p:nvPr/>
        </p:nvCxnSpPr>
        <p:spPr>
          <a:xfrm>
            <a:off x="609601" y="838895"/>
            <a:ext cx="7772399" cy="0"/>
          </a:xfrm>
          <a:prstGeom prst="line">
            <a:avLst/>
          </a:prstGeom>
          <a:ln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1">
            <a:extLst>
              <a:ext uri="{FF2B5EF4-FFF2-40B4-BE49-F238E27FC236}">
                <a16:creationId xmlns:a16="http://schemas.microsoft.com/office/drawing/2014/main" xmlns="" id="{93B6097B-58CC-CA40-A45F-466E68D1C813}"/>
              </a:ext>
            </a:extLst>
          </p:cNvPr>
          <p:cNvSpPr txBox="1">
            <a:spLocks/>
          </p:cNvSpPr>
          <p:nvPr/>
        </p:nvSpPr>
        <p:spPr>
          <a:xfrm>
            <a:off x="152400" y="6520934"/>
            <a:ext cx="213360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1B7343D-1FD4-744C-9192-B6EF5881B96B}" type="datetime1">
              <a:rPr lang="en-US" sz="600" smtClean="0"/>
              <a:pPr/>
              <a:t>9/9/2021</a:t>
            </a:fld>
            <a:endParaRPr lang="en-US" sz="600" dirty="0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xmlns="" id="{8B35E68B-587A-A644-B1F5-9BD9296D0C92}"/>
              </a:ext>
            </a:extLst>
          </p:cNvPr>
          <p:cNvSpPr txBox="1">
            <a:spLocks/>
          </p:cNvSpPr>
          <p:nvPr/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s-Latn-BA" sz="600" dirty="0">
                <a:solidFill>
                  <a:srgbClr val="6C6463"/>
                </a:solidFill>
              </a:rPr>
              <a:t>STRATEGIJA RAZVOJA DESTINACIJE DMO-a</a:t>
            </a:r>
            <a:endParaRPr lang="en-US" sz="600" dirty="0">
              <a:solidFill>
                <a:srgbClr val="6C6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6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B1580679-6D7D-2D4D-8DDF-D4A3FA445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36"/>
          <a:stretch/>
        </p:blipFill>
        <p:spPr>
          <a:xfrm>
            <a:off x="152400" y="152400"/>
            <a:ext cx="8825754" cy="6553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CA2036B-F42D-C340-8AA4-39E5B834430E}"/>
              </a:ext>
            </a:extLst>
          </p:cNvPr>
          <p:cNvSpPr/>
          <p:nvPr/>
        </p:nvSpPr>
        <p:spPr>
          <a:xfrm>
            <a:off x="152400" y="2667000"/>
            <a:ext cx="8839200" cy="1143000"/>
          </a:xfrm>
          <a:prstGeom prst="rect">
            <a:avLst/>
          </a:prstGeom>
          <a:solidFill>
            <a:srgbClr val="BA0C2F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bs-Latn-BA" dirty="0">
                <a:solidFill>
                  <a:schemeClr val="bg1"/>
                </a:solidFill>
              </a:rPr>
              <a:t>STRATEGIJA RAZVOJA DESTINACIJE DMO-a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xmlns="" id="{54EB878A-78EE-6845-AAA2-BA116EC9A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35" y="2915334"/>
            <a:ext cx="8825753" cy="646331"/>
          </a:xfrm>
        </p:spPr>
        <p:txBody>
          <a:bodyPr/>
          <a:lstStyle/>
          <a:p>
            <a:pPr algn="ctr"/>
            <a:r>
              <a:rPr lang="bs-Latn-BA" sz="3600" dirty="0" smtClean="0">
                <a:solidFill>
                  <a:schemeClr val="bg1"/>
                </a:solidFill>
              </a:rPr>
              <a:t>CILJEVI I REALIZACIJA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2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78F43C9-826E-E547-A4BD-2165A1BDD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51738" y="6499434"/>
            <a:ext cx="2057400" cy="184666"/>
          </a:xfrm>
        </p:spPr>
        <p:txBody>
          <a:bodyPr/>
          <a:lstStyle/>
          <a:p>
            <a:fld id="{1BEA171F-EA2C-D547-97AB-49A694AF86B9}" type="slidenum">
              <a:rPr lang="en-US" smtClean="0"/>
              <a:t>17</a:t>
            </a:fld>
            <a:endParaRPr lang="en-US" dirty="0"/>
          </a:p>
        </p:txBody>
      </p:sp>
      <p:sp>
        <p:nvSpPr>
          <p:cNvPr id="16" name="Title 7">
            <a:extLst>
              <a:ext uri="{FF2B5EF4-FFF2-40B4-BE49-F238E27FC236}">
                <a16:creationId xmlns:a16="http://schemas.microsoft.com/office/drawing/2014/main" xmlns="" id="{39AF13F2-2DF1-9045-9D0B-F5894B755B6B}"/>
              </a:ext>
            </a:extLst>
          </p:cNvPr>
          <p:cNvSpPr txBox="1">
            <a:spLocks/>
          </p:cNvSpPr>
          <p:nvPr/>
        </p:nvSpPr>
        <p:spPr>
          <a:xfrm>
            <a:off x="533401" y="315675"/>
            <a:ext cx="5943599" cy="52322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bs-Latn-BA" dirty="0" smtClean="0">
                <a:solidFill>
                  <a:srgbClr val="651D32"/>
                </a:solidFill>
              </a:rPr>
              <a:t>CILJEVI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600033C-D1FF-164F-9F18-98B39AA2B770}"/>
              </a:ext>
            </a:extLst>
          </p:cNvPr>
          <p:cNvCxnSpPr>
            <a:cxnSpLocks/>
          </p:cNvCxnSpPr>
          <p:nvPr/>
        </p:nvCxnSpPr>
        <p:spPr>
          <a:xfrm>
            <a:off x="609601" y="838895"/>
            <a:ext cx="7772399" cy="0"/>
          </a:xfrm>
          <a:prstGeom prst="line">
            <a:avLst/>
          </a:prstGeom>
          <a:ln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46">
            <a:extLst>
              <a:ext uri="{FF2B5EF4-FFF2-40B4-BE49-F238E27FC236}">
                <a16:creationId xmlns:a16="http://schemas.microsoft.com/office/drawing/2014/main" xmlns="" id="{CEA4FD61-4643-0C4B-9F4C-7C41322F5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50" y="1131407"/>
            <a:ext cx="2713301" cy="5025549"/>
          </a:xfrm>
          <a:ln>
            <a:solidFill>
              <a:srgbClr val="C00000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700" b="1" dirty="0" smtClean="0"/>
              <a:t>E</a:t>
            </a:r>
            <a:r>
              <a:rPr lang="bs-Latn-BA" sz="1700" b="1" dirty="0" smtClean="0"/>
              <a:t>konomski ciljevi</a:t>
            </a:r>
            <a:endParaRPr lang="en-US" sz="1700" b="1" dirty="0"/>
          </a:p>
          <a:p>
            <a:pPr marL="0" indent="0">
              <a:buNone/>
            </a:pPr>
            <a:r>
              <a:rPr lang="bs-Latn-BA" sz="1400" i="1" dirty="0" smtClean="0"/>
              <a:t>Obezbjediti </a:t>
            </a:r>
            <a:r>
              <a:rPr lang="bs-Latn-BA" sz="1400" i="1" dirty="0" smtClean="0"/>
              <a:t>održive, dugoročne ekonomske aktivnosti, svim stejkholderima obezbjediti društveno-ekonomske koristi, uključujući mogućnosti stalnog zaposlenja i ostvarivanja </a:t>
            </a:r>
            <a:r>
              <a:rPr lang="bs-Latn-BA" sz="1400" i="1" dirty="0" smtClean="0"/>
              <a:t>prihoda </a:t>
            </a:r>
            <a:r>
              <a:rPr lang="bs-Latn-BA" sz="1400" i="1" dirty="0" smtClean="0"/>
              <a:t>kao i socijalne usluge zajednici, te doprinijeti smanjivanju siromaštva.    </a:t>
            </a:r>
            <a:r>
              <a:rPr lang="en-US" sz="1400" i="1" dirty="0" smtClean="0">
                <a:solidFill>
                  <a:srgbClr val="FF0000"/>
                </a:solidFill>
              </a:rPr>
              <a:t> </a:t>
            </a:r>
            <a:endParaRPr lang="en-US" sz="1400" i="1" dirty="0">
              <a:solidFill>
                <a:srgbClr val="FF0000"/>
              </a:solidFill>
            </a:endParaRPr>
          </a:p>
          <a:p>
            <a:r>
              <a:rPr lang="bs-Latn-BA" sz="1400" dirty="0" smtClean="0"/>
              <a:t>Povećati posjećenost za 1</a:t>
            </a:r>
            <a:r>
              <a:rPr lang="en-US" sz="1400" dirty="0" smtClean="0"/>
              <a:t>5</a:t>
            </a:r>
            <a:r>
              <a:rPr lang="en-US" sz="1400" dirty="0"/>
              <a:t>%</a:t>
            </a:r>
          </a:p>
          <a:p>
            <a:r>
              <a:rPr lang="bs-Latn-BA" sz="1400" dirty="0" smtClean="0"/>
              <a:t>Povećati potrošnju za 1</a:t>
            </a:r>
            <a:r>
              <a:rPr lang="en-US" sz="1400" dirty="0" smtClean="0"/>
              <a:t>0</a:t>
            </a:r>
            <a:r>
              <a:rPr lang="en-US" sz="1400" dirty="0"/>
              <a:t>%</a:t>
            </a:r>
          </a:p>
          <a:p>
            <a:r>
              <a:rPr lang="bs-Latn-BA" sz="1400" dirty="0" smtClean="0"/>
              <a:t>Povećati broj poslova u sektoru turizma za </a:t>
            </a:r>
            <a:r>
              <a:rPr lang="en-US" sz="1400" dirty="0" smtClean="0"/>
              <a:t>15</a:t>
            </a:r>
            <a:r>
              <a:rPr lang="en-US" sz="1400" dirty="0"/>
              <a:t>%</a:t>
            </a:r>
          </a:p>
          <a:p>
            <a:r>
              <a:rPr lang="bs-Latn-BA" sz="1400" dirty="0" smtClean="0"/>
              <a:t>Povećati prosječnu dužinu boravka za</a:t>
            </a:r>
            <a:r>
              <a:rPr lang="en-US" sz="1400" dirty="0" smtClean="0"/>
              <a:t> </a:t>
            </a:r>
            <a:r>
              <a:rPr lang="en-US" sz="1400" dirty="0"/>
              <a:t>20%</a:t>
            </a:r>
          </a:p>
          <a:p>
            <a:r>
              <a:rPr lang="bs-Latn-BA" sz="1400" dirty="0" smtClean="0"/>
              <a:t>Povećati prihode privrednih </a:t>
            </a:r>
            <a:r>
              <a:rPr lang="bs-Latn-BA" sz="1400" dirty="0" smtClean="0"/>
              <a:t>subjekata </a:t>
            </a:r>
            <a:r>
              <a:rPr lang="bs-Latn-BA" sz="1400" dirty="0" smtClean="0"/>
              <a:t>koji se bave kulturološkim turizmom za </a:t>
            </a:r>
            <a:r>
              <a:rPr lang="en-US" sz="1400" dirty="0" smtClean="0"/>
              <a:t>10</a:t>
            </a:r>
            <a:r>
              <a:rPr lang="en-US" sz="1400" dirty="0"/>
              <a:t>%</a:t>
            </a:r>
          </a:p>
          <a:p>
            <a:r>
              <a:rPr lang="bs-Latn-BA" sz="1400" dirty="0" smtClean="0"/>
              <a:t>5 miliona dolara novih investicija </a:t>
            </a:r>
            <a:endParaRPr lang="en-US" sz="14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10" name="Content Placeholder 46">
            <a:extLst>
              <a:ext uri="{FF2B5EF4-FFF2-40B4-BE49-F238E27FC236}">
                <a16:creationId xmlns:a16="http://schemas.microsoft.com/office/drawing/2014/main" xmlns="" id="{98FDF354-89F5-0D47-9E2B-185E82644338}"/>
              </a:ext>
            </a:extLst>
          </p:cNvPr>
          <p:cNvSpPr txBox="1">
            <a:spLocks/>
          </p:cNvSpPr>
          <p:nvPr/>
        </p:nvSpPr>
        <p:spPr>
          <a:xfrm>
            <a:off x="3210298" y="1131408"/>
            <a:ext cx="2713301" cy="5025549"/>
          </a:xfrm>
          <a:prstGeom prst="rect">
            <a:avLst/>
          </a:prstGeom>
          <a:ln>
            <a:solidFill>
              <a:srgbClr val="BA0C2F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s-Latn-BA" sz="1600" b="1" dirty="0" smtClean="0">
                <a:solidFill>
                  <a:srgbClr val="6C6463"/>
                </a:solidFill>
              </a:rPr>
              <a:t>Socio-kulturni ciljevi </a:t>
            </a:r>
            <a:endParaRPr lang="en-US" sz="1600" b="1" dirty="0">
              <a:solidFill>
                <a:srgbClr val="6C6463"/>
              </a:solidFill>
            </a:endParaRPr>
          </a:p>
          <a:p>
            <a:pPr marL="0" indent="0">
              <a:buNone/>
            </a:pPr>
            <a:r>
              <a:rPr lang="bs-Latn-BA" sz="1400" i="1" dirty="0" smtClean="0">
                <a:solidFill>
                  <a:srgbClr val="6C6463"/>
                </a:solidFill>
              </a:rPr>
              <a:t>Poštivati socio-kulturnu autentičnost zajednica, očuvati njeno </a:t>
            </a:r>
            <a:r>
              <a:rPr lang="bs-Latn-BA" sz="1400" i="1" dirty="0" smtClean="0">
                <a:solidFill>
                  <a:srgbClr val="6C6463"/>
                </a:solidFill>
              </a:rPr>
              <a:t>prošlo i sadašnje živo </a:t>
            </a:r>
            <a:r>
              <a:rPr lang="bs-Latn-BA" sz="1400" i="1" dirty="0" smtClean="0">
                <a:solidFill>
                  <a:srgbClr val="6C6463"/>
                </a:solidFill>
              </a:rPr>
              <a:t>kulturno nasljeđe i tradicionalne vrijednosti, te </a:t>
            </a:r>
            <a:r>
              <a:rPr lang="bs-Latn-BA" sz="1400" i="1" dirty="0" smtClean="0">
                <a:solidFill>
                  <a:srgbClr val="6C6463"/>
                </a:solidFill>
              </a:rPr>
              <a:t>doprinijeti </a:t>
            </a:r>
            <a:r>
              <a:rPr lang="bs-Latn-BA" sz="1400" i="1" dirty="0" smtClean="0">
                <a:solidFill>
                  <a:srgbClr val="6C6463"/>
                </a:solidFill>
              </a:rPr>
              <a:t>međukulturalnom razumijevanju i toleranciji. </a:t>
            </a:r>
            <a:endParaRPr lang="en-US" sz="1400" i="1" dirty="0">
              <a:solidFill>
                <a:srgbClr val="FF0000"/>
              </a:solidFill>
            </a:endParaRPr>
          </a:p>
          <a:p>
            <a:r>
              <a:rPr lang="bs-Latn-BA" sz="1400" dirty="0" smtClean="0">
                <a:solidFill>
                  <a:srgbClr val="6C6463"/>
                </a:solidFill>
              </a:rPr>
              <a:t>Povećanje kulturoloških aktivnosti</a:t>
            </a:r>
            <a:r>
              <a:rPr lang="en-US" sz="1400" dirty="0" smtClean="0">
                <a:solidFill>
                  <a:srgbClr val="6C6463"/>
                </a:solidFill>
              </a:rPr>
              <a:t>/</a:t>
            </a:r>
            <a:r>
              <a:rPr lang="bs-Latn-BA" sz="1400" dirty="0" smtClean="0">
                <a:solidFill>
                  <a:srgbClr val="6C6463"/>
                </a:solidFill>
              </a:rPr>
              <a:t>tradicionalnih događaja za</a:t>
            </a:r>
            <a:r>
              <a:rPr lang="en-US" sz="1400" dirty="0" smtClean="0">
                <a:solidFill>
                  <a:srgbClr val="6C6463"/>
                </a:solidFill>
              </a:rPr>
              <a:t> </a:t>
            </a:r>
            <a:r>
              <a:rPr lang="en-US" sz="1400" dirty="0">
                <a:solidFill>
                  <a:srgbClr val="6C6463"/>
                </a:solidFill>
              </a:rPr>
              <a:t>10%</a:t>
            </a:r>
          </a:p>
          <a:p>
            <a:r>
              <a:rPr lang="en-US" sz="1400" dirty="0">
                <a:solidFill>
                  <a:srgbClr val="6C6463"/>
                </a:solidFill>
              </a:rPr>
              <a:t>75% </a:t>
            </a:r>
            <a:r>
              <a:rPr lang="bs-Latn-BA" sz="1400" dirty="0" smtClean="0">
                <a:solidFill>
                  <a:srgbClr val="6C6463"/>
                </a:solidFill>
              </a:rPr>
              <a:t>stanovništva razumije i cijeni kulturne vrijednosti </a:t>
            </a:r>
            <a:r>
              <a:rPr lang="en-US" sz="1400" dirty="0" smtClean="0">
                <a:solidFill>
                  <a:srgbClr val="6C6463"/>
                </a:solidFill>
              </a:rPr>
              <a:t> </a:t>
            </a:r>
            <a:endParaRPr lang="en-US" sz="1400" dirty="0">
              <a:solidFill>
                <a:srgbClr val="6C6463"/>
              </a:solidFill>
            </a:endParaRPr>
          </a:p>
          <a:p>
            <a:r>
              <a:rPr lang="bs-Latn-BA" sz="1400" dirty="0" smtClean="0">
                <a:solidFill>
                  <a:srgbClr val="6C6463"/>
                </a:solidFill>
              </a:rPr>
              <a:t>Povećanje broja lokalnih firmi vezanih za lokalnu kulturu za </a:t>
            </a:r>
            <a:r>
              <a:rPr lang="en-US" sz="1400" dirty="0" smtClean="0">
                <a:solidFill>
                  <a:srgbClr val="6C6463"/>
                </a:solidFill>
              </a:rPr>
              <a:t>20</a:t>
            </a:r>
            <a:r>
              <a:rPr lang="en-US" sz="1400" dirty="0">
                <a:solidFill>
                  <a:srgbClr val="6C6463"/>
                </a:solidFill>
              </a:rPr>
              <a:t>% </a:t>
            </a:r>
            <a:r>
              <a:rPr lang="en-US" sz="1400" dirty="0" smtClean="0">
                <a:solidFill>
                  <a:srgbClr val="6C6463"/>
                </a:solidFill>
              </a:rPr>
              <a:t> </a:t>
            </a:r>
            <a:endParaRPr lang="en-US" sz="1400" dirty="0">
              <a:solidFill>
                <a:srgbClr val="6C6463"/>
              </a:solidFill>
            </a:endParaRPr>
          </a:p>
          <a:p>
            <a:r>
              <a:rPr lang="en-US" sz="1400" dirty="0">
                <a:solidFill>
                  <a:srgbClr val="6C6463"/>
                </a:solidFill>
              </a:rPr>
              <a:t>75% </a:t>
            </a:r>
            <a:r>
              <a:rPr lang="bs-Latn-BA" sz="1400" dirty="0" smtClean="0">
                <a:solidFill>
                  <a:srgbClr val="6C6463"/>
                </a:solidFill>
              </a:rPr>
              <a:t>stanovnika kaže da je zadovoljno turizmom </a:t>
            </a:r>
            <a:r>
              <a:rPr lang="en-US" sz="1400" dirty="0" smtClean="0">
                <a:solidFill>
                  <a:srgbClr val="6C6463"/>
                </a:solidFill>
              </a:rPr>
              <a:t> </a:t>
            </a:r>
            <a:endParaRPr lang="en-US" sz="1400" dirty="0">
              <a:solidFill>
                <a:srgbClr val="6C6463"/>
              </a:solidFill>
            </a:endParaRPr>
          </a:p>
          <a:p>
            <a:r>
              <a:rPr lang="en-US" sz="1400" dirty="0">
                <a:solidFill>
                  <a:srgbClr val="6C6463"/>
                </a:solidFill>
              </a:rPr>
              <a:t>90% </a:t>
            </a:r>
            <a:r>
              <a:rPr lang="bs-Latn-BA" sz="1400" dirty="0" smtClean="0">
                <a:solidFill>
                  <a:srgbClr val="6C6463"/>
                </a:solidFill>
              </a:rPr>
              <a:t>turista kaže da je zadovoljno posjetom regiji </a:t>
            </a:r>
            <a:endParaRPr lang="en-US" sz="1400" dirty="0">
              <a:solidFill>
                <a:srgbClr val="6C6463"/>
              </a:solidFill>
            </a:endParaRPr>
          </a:p>
        </p:txBody>
      </p:sp>
      <p:sp>
        <p:nvSpPr>
          <p:cNvPr id="11" name="Content Placeholder 46">
            <a:extLst>
              <a:ext uri="{FF2B5EF4-FFF2-40B4-BE49-F238E27FC236}">
                <a16:creationId xmlns:a16="http://schemas.microsoft.com/office/drawing/2014/main" xmlns="" id="{7D0CB2A2-A161-5D4F-AB5A-82FEF623625E}"/>
              </a:ext>
            </a:extLst>
          </p:cNvPr>
          <p:cNvSpPr txBox="1">
            <a:spLocks/>
          </p:cNvSpPr>
          <p:nvPr/>
        </p:nvSpPr>
        <p:spPr>
          <a:xfrm>
            <a:off x="6097151" y="1131407"/>
            <a:ext cx="2713301" cy="5025549"/>
          </a:xfrm>
          <a:prstGeom prst="rect">
            <a:avLst/>
          </a:prstGeom>
          <a:ln>
            <a:solidFill>
              <a:srgbClr val="BA0C2F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bs-Latn-BA" sz="1600" b="1" dirty="0" smtClean="0">
                <a:solidFill>
                  <a:srgbClr val="6C6463"/>
                </a:solidFill>
              </a:rPr>
              <a:t>Okolišni ciljevi</a:t>
            </a:r>
            <a:endParaRPr lang="en-US" sz="1600" b="1" dirty="0" smtClean="0">
              <a:solidFill>
                <a:srgbClr val="6C6463"/>
              </a:solidFill>
            </a:endParaRPr>
          </a:p>
          <a:p>
            <a:pPr marL="0" indent="0">
              <a:buNone/>
            </a:pPr>
            <a:r>
              <a:rPr lang="bs-Latn-BA" sz="1400" i="1" dirty="0" smtClean="0">
                <a:solidFill>
                  <a:srgbClr val="6C6463"/>
                </a:solidFill>
              </a:rPr>
              <a:t>Optimalno koristiti okolišne </a:t>
            </a:r>
            <a:r>
              <a:rPr lang="bs-Latn-BA" sz="1400" i="1" dirty="0" smtClean="0">
                <a:solidFill>
                  <a:srgbClr val="6C6463"/>
                </a:solidFill>
              </a:rPr>
              <a:t>resurse koji </a:t>
            </a:r>
            <a:r>
              <a:rPr lang="bs-Latn-BA" sz="1400" i="1" dirty="0" smtClean="0">
                <a:solidFill>
                  <a:srgbClr val="6C6463"/>
                </a:solidFill>
              </a:rPr>
              <a:t>čine ključni element razvoja turizma, održavati osnovne ekološke procese i pomagati u očuvanju prirodne baštine i biološke raznolikosti.  </a:t>
            </a:r>
            <a:endParaRPr lang="en-US" sz="1400" i="1" dirty="0" smtClean="0">
              <a:solidFill>
                <a:srgbClr val="6C6463"/>
              </a:solidFill>
            </a:endParaRPr>
          </a:p>
          <a:p>
            <a:r>
              <a:rPr lang="bs-Latn-BA" sz="1400" dirty="0" smtClean="0">
                <a:solidFill>
                  <a:srgbClr val="6C6463"/>
                </a:solidFill>
              </a:rPr>
              <a:t>Povećanje broja javnih parkova u regiji za </a:t>
            </a:r>
            <a:r>
              <a:rPr lang="en-US" sz="1400" dirty="0" smtClean="0">
                <a:solidFill>
                  <a:srgbClr val="6C6463"/>
                </a:solidFill>
              </a:rPr>
              <a:t>10</a:t>
            </a:r>
            <a:r>
              <a:rPr lang="en-US" sz="1400" dirty="0">
                <a:solidFill>
                  <a:srgbClr val="6C6463"/>
                </a:solidFill>
              </a:rPr>
              <a:t>% </a:t>
            </a:r>
          </a:p>
          <a:p>
            <a:r>
              <a:rPr lang="en-US" sz="1400" dirty="0">
                <a:solidFill>
                  <a:srgbClr val="6C6463"/>
                </a:solidFill>
              </a:rPr>
              <a:t>1 </a:t>
            </a:r>
            <a:r>
              <a:rPr lang="bs-Latn-BA" sz="1400" dirty="0" smtClean="0">
                <a:solidFill>
                  <a:srgbClr val="6C6463"/>
                </a:solidFill>
              </a:rPr>
              <a:t>novo zaštićeno područje </a:t>
            </a:r>
            <a:r>
              <a:rPr lang="en-US" sz="1400" dirty="0" smtClean="0">
                <a:solidFill>
                  <a:srgbClr val="6C6463"/>
                </a:solidFill>
              </a:rPr>
              <a:t> </a:t>
            </a:r>
            <a:endParaRPr lang="en-US" sz="1400" dirty="0">
              <a:solidFill>
                <a:srgbClr val="6C6463"/>
              </a:solidFill>
            </a:endParaRPr>
          </a:p>
          <a:p>
            <a:r>
              <a:rPr lang="en-US" sz="1400" dirty="0">
                <a:solidFill>
                  <a:srgbClr val="6C6463"/>
                </a:solidFill>
              </a:rPr>
              <a:t>100% </a:t>
            </a:r>
            <a:r>
              <a:rPr lang="bs-Latn-BA" sz="1400" dirty="0" smtClean="0">
                <a:solidFill>
                  <a:srgbClr val="6C6463"/>
                </a:solidFill>
              </a:rPr>
              <a:t>privrednih subjekata iz sektora turizma ima odgovarajuće resurse za upravljanje otpadom </a:t>
            </a:r>
            <a:endParaRPr lang="en-US" sz="1400" dirty="0">
              <a:solidFill>
                <a:srgbClr val="6C6463"/>
              </a:solidFill>
            </a:endParaRPr>
          </a:p>
          <a:p>
            <a:pPr marL="214313" indent="-214313"/>
            <a:r>
              <a:rPr lang="en-US" sz="1400" dirty="0">
                <a:solidFill>
                  <a:srgbClr val="6C6463"/>
                </a:solidFill>
              </a:rPr>
              <a:t>75% </a:t>
            </a:r>
            <a:r>
              <a:rPr lang="bs-Latn-BA" sz="1400" dirty="0" smtClean="0">
                <a:solidFill>
                  <a:srgbClr val="6C6463"/>
                </a:solidFill>
              </a:rPr>
              <a:t>privrednih subjekata iz sektora turizma poduzima aktivnosti na smanjenju potrošnje vode i električne energije </a:t>
            </a:r>
            <a:endParaRPr lang="en-US" sz="1600" dirty="0">
              <a:solidFill>
                <a:srgbClr val="6C6463"/>
              </a:solidFill>
            </a:endParaRPr>
          </a:p>
          <a:p>
            <a:pPr marL="0" indent="0">
              <a:buNone/>
            </a:pPr>
            <a:r>
              <a:rPr lang="bs-Latn-BA" sz="1400" i="1" dirty="0" smtClean="0">
                <a:highlight>
                  <a:srgbClr val="FFFF00"/>
                </a:highlight>
              </a:rPr>
              <a:t>Zamijenite sve ove ciljeve </a:t>
            </a:r>
            <a:r>
              <a:rPr lang="bs-Latn-BA" sz="1400" i="1" dirty="0">
                <a:highlight>
                  <a:srgbClr val="FFFF00"/>
                </a:highlight>
              </a:rPr>
              <a:t>onim </a:t>
            </a:r>
            <a:r>
              <a:rPr lang="bs-Latn-BA" sz="1400" i="1" dirty="0" smtClean="0">
                <a:highlight>
                  <a:srgbClr val="FFFF00"/>
                </a:highlight>
              </a:rPr>
              <a:t>koji </a:t>
            </a:r>
            <a:r>
              <a:rPr lang="bs-Latn-BA" sz="1400" i="1" dirty="0">
                <a:highlight>
                  <a:srgbClr val="FFFF00"/>
                </a:highlight>
              </a:rPr>
              <a:t>su </a:t>
            </a:r>
            <a:r>
              <a:rPr lang="bs-Latn-BA" sz="1400" i="1" dirty="0" smtClean="0">
                <a:highlight>
                  <a:srgbClr val="FFFF00"/>
                </a:highlight>
              </a:rPr>
              <a:t>relevantni za </a:t>
            </a:r>
            <a:r>
              <a:rPr lang="bs-Latn-BA" sz="1400" i="1" dirty="0">
                <a:highlight>
                  <a:srgbClr val="FFFF00"/>
                </a:highlight>
              </a:rPr>
              <a:t>vašu </a:t>
            </a:r>
            <a:r>
              <a:rPr lang="bs-Latn-BA" sz="1400" i="1" dirty="0" smtClean="0">
                <a:highlight>
                  <a:srgbClr val="FFFF00"/>
                </a:highlight>
              </a:rPr>
              <a:t>DMO, </a:t>
            </a:r>
            <a:r>
              <a:rPr lang="bs-Latn-BA" sz="1400" i="1" dirty="0">
                <a:highlight>
                  <a:srgbClr val="FFFF00"/>
                </a:highlight>
              </a:rPr>
              <a:t>a </a:t>
            </a:r>
            <a:r>
              <a:rPr lang="bs-Latn-BA" sz="1400" i="1" dirty="0" smtClean="0">
                <a:highlight>
                  <a:srgbClr val="FFFF00"/>
                </a:highlight>
              </a:rPr>
              <a:t>koji </a:t>
            </a:r>
            <a:r>
              <a:rPr lang="bs-Latn-BA" sz="1400" i="1" dirty="0">
                <a:highlight>
                  <a:srgbClr val="FFFF00"/>
                </a:highlight>
              </a:rPr>
              <a:t>su </a:t>
            </a:r>
            <a:r>
              <a:rPr lang="bs-Latn-BA" sz="1400" i="1" dirty="0" smtClean="0">
                <a:highlight>
                  <a:srgbClr val="FFFF00"/>
                </a:highlight>
              </a:rPr>
              <a:t>utvrđeni </a:t>
            </a:r>
            <a:r>
              <a:rPr lang="bs-Latn-BA" sz="1400" i="1" dirty="0">
                <a:highlight>
                  <a:srgbClr val="FFFF00"/>
                </a:highlight>
              </a:rPr>
              <a:t>u </a:t>
            </a:r>
            <a:r>
              <a:rPr lang="bs-Latn-BA" sz="1400" i="1" dirty="0" smtClean="0">
                <a:highlight>
                  <a:srgbClr val="FFFF00"/>
                </a:highlight>
              </a:rPr>
              <a:t>anketama </a:t>
            </a:r>
            <a:r>
              <a:rPr lang="bs-Latn-BA" sz="1400" i="1" dirty="0">
                <a:highlight>
                  <a:srgbClr val="FFFF00"/>
                </a:highlight>
              </a:rPr>
              <a:t>privatnog sektora</a:t>
            </a:r>
            <a:r>
              <a:rPr lang="en-US" sz="1400" i="1" dirty="0">
                <a:highlight>
                  <a:srgbClr val="FFFF00"/>
                </a:highlight>
              </a:rPr>
              <a:t>. </a:t>
            </a:r>
            <a:r>
              <a:rPr lang="bs-Latn-BA" sz="1400" dirty="0" smtClean="0">
                <a:highlight>
                  <a:srgbClr val="FFFF00"/>
                </a:highlight>
              </a:rPr>
              <a:t> </a:t>
            </a:r>
            <a:r>
              <a:rPr lang="en-US" sz="1400" i="1" dirty="0" smtClean="0">
                <a:highlight>
                  <a:srgbClr val="FFFF00"/>
                </a:highlight>
              </a:rPr>
              <a:t> </a:t>
            </a:r>
            <a:endParaRPr lang="en-US" sz="1400" dirty="0">
              <a:highlight>
                <a:srgbClr val="FFFF00"/>
              </a:highlight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6C6463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solidFill>
                <a:srgbClr val="6C6463"/>
              </a:solidFill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xmlns="" id="{2160A65C-B574-F94B-AB0D-72B4A50C373E}"/>
              </a:ext>
            </a:extLst>
          </p:cNvPr>
          <p:cNvSpPr txBox="1">
            <a:spLocks/>
          </p:cNvSpPr>
          <p:nvPr/>
        </p:nvSpPr>
        <p:spPr>
          <a:xfrm>
            <a:off x="3124200" y="6520934"/>
            <a:ext cx="2895600" cy="1846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s-Latn-BA" sz="600" dirty="0">
                <a:solidFill>
                  <a:srgbClr val="6C6463"/>
                </a:solidFill>
              </a:rPr>
              <a:t>STRATEGIJA RAZVOJA DESTINACIJE DMO-a</a:t>
            </a:r>
            <a:endParaRPr lang="en-US" sz="600" dirty="0">
              <a:solidFill>
                <a:srgbClr val="6C6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730624" y="1371589"/>
            <a:ext cx="7938247" cy="3158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bs-Latn-BA" sz="1200" b="1" dirty="0" smtClean="0"/>
              <a:t>Sljedeće osobe su bile uključene u izradu ove strategije.  Zahvalni smo im na odvojenom vremenu i posvećenosti. 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solidFill>
                  <a:srgbClr val="6C6463"/>
                </a:solidFill>
              </a:rPr>
              <a:pPr/>
              <a:t>2</a:t>
            </a:fld>
            <a:endParaRPr lang="en-US" dirty="0">
              <a:solidFill>
                <a:srgbClr val="6C6463"/>
              </a:solidFill>
            </a:endParaRPr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xmlns="" id="{54EB878A-78EE-6845-AAA2-BA116EC9A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41003"/>
            <a:ext cx="7772400" cy="523220"/>
          </a:xfrm>
        </p:spPr>
        <p:txBody>
          <a:bodyPr/>
          <a:lstStyle/>
          <a:p>
            <a:r>
              <a:rPr lang="bs-Latn-BA" dirty="0" smtClean="0">
                <a:solidFill>
                  <a:srgbClr val="651D32"/>
                </a:solidFill>
              </a:rPr>
              <a:t>ZAHVALNICE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E366CE7-D0F6-AF45-8404-326C8FF6740A}"/>
              </a:ext>
            </a:extLst>
          </p:cNvPr>
          <p:cNvCxnSpPr>
            <a:cxnSpLocks/>
          </p:cNvCxnSpPr>
          <p:nvPr/>
        </p:nvCxnSpPr>
        <p:spPr>
          <a:xfrm>
            <a:off x="762000" y="1164223"/>
            <a:ext cx="7696200" cy="0"/>
          </a:xfrm>
          <a:prstGeom prst="line">
            <a:avLst/>
          </a:prstGeom>
          <a:ln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xmlns="" id="{6D5E139B-2008-5F4A-9ABA-E0F5D8E7E9FB}"/>
              </a:ext>
            </a:extLst>
          </p:cNvPr>
          <p:cNvSpPr txBox="1">
            <a:spLocks/>
          </p:cNvSpPr>
          <p:nvPr/>
        </p:nvSpPr>
        <p:spPr>
          <a:xfrm>
            <a:off x="748552" y="1699478"/>
            <a:ext cx="2451848" cy="4833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–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bs-Latn-BA" sz="1100" b="1" dirty="0" smtClean="0">
                <a:highlight>
                  <a:srgbClr val="FFFF00"/>
                </a:highlight>
              </a:rPr>
              <a:t>Ovdje navedite imena pojedinaca i privrednih subjekata iz sektora turizma koj su učestvovali u anketi i tako dali potrebne informacije</a:t>
            </a:r>
            <a:r>
              <a:rPr lang="en-GB" sz="1100" b="1" dirty="0" smtClean="0">
                <a:highlight>
                  <a:srgbClr val="FFFF00"/>
                </a:highlight>
              </a:rPr>
              <a:t>:</a:t>
            </a:r>
            <a:endParaRPr lang="en-GB" sz="1100" dirty="0">
              <a:highlight>
                <a:srgbClr val="FFFF00"/>
              </a:highlight>
            </a:endParaRPr>
          </a:p>
          <a:p>
            <a:pPr marL="0" indent="0">
              <a:spcAft>
                <a:spcPts val="600"/>
              </a:spcAft>
              <a:buNone/>
            </a:pPr>
            <a:endParaRPr lang="en-GB" sz="1100" dirty="0"/>
          </a:p>
          <a:p>
            <a:pPr marL="0" indent="0">
              <a:spcAft>
                <a:spcPts val="600"/>
              </a:spcAft>
              <a:buNone/>
            </a:pPr>
            <a:endParaRPr lang="en-GB" sz="1100" dirty="0"/>
          </a:p>
          <a:p>
            <a:pPr marL="0" indent="0">
              <a:spcAft>
                <a:spcPts val="600"/>
              </a:spcAft>
              <a:buNone/>
            </a:pPr>
            <a:endParaRPr lang="en-GB" sz="1100" dirty="0"/>
          </a:p>
          <a:p>
            <a:pPr marL="0" indent="0">
              <a:spcAft>
                <a:spcPts val="600"/>
              </a:spcAft>
              <a:buNone/>
            </a:pPr>
            <a:endParaRPr lang="en-GB" sz="1100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xmlns="" id="{15DE2DA3-2D55-0B43-86D0-41CE6E33C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</p:spPr>
        <p:txBody>
          <a:bodyPr/>
          <a:lstStyle/>
          <a:p>
            <a:r>
              <a:rPr lang="bs-Latn-BA" dirty="0">
                <a:solidFill>
                  <a:srgbClr val="6C6463"/>
                </a:solidFill>
              </a:rPr>
              <a:t>STRATEGIJA RAZVOJA DESTINACIJE DMO-a</a:t>
            </a:r>
            <a:endParaRPr lang="en-US" dirty="0">
              <a:solidFill>
                <a:srgbClr val="6C6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93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xmlns="" id="{441D3CC7-19C6-C348-A2AD-F1239CEB8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25"/>
          <a:stretch/>
        </p:blipFill>
        <p:spPr>
          <a:xfrm>
            <a:off x="108940" y="147918"/>
            <a:ext cx="8882659" cy="655768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CA2036B-F42D-C340-8AA4-39E5B834430E}"/>
              </a:ext>
            </a:extLst>
          </p:cNvPr>
          <p:cNvSpPr/>
          <p:nvPr/>
        </p:nvSpPr>
        <p:spPr>
          <a:xfrm>
            <a:off x="152400" y="2667000"/>
            <a:ext cx="8839200" cy="1143000"/>
          </a:xfrm>
          <a:prstGeom prst="rect">
            <a:avLst/>
          </a:prstGeom>
          <a:solidFill>
            <a:srgbClr val="BA0C2F">
              <a:alpha val="6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xmlns="" id="{54EB878A-78EE-6845-AAA2-BA116EC9A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35" y="2915334"/>
            <a:ext cx="8825753" cy="646331"/>
          </a:xfrm>
        </p:spPr>
        <p:txBody>
          <a:bodyPr/>
          <a:lstStyle/>
          <a:p>
            <a:pPr algn="ctr"/>
            <a:r>
              <a:rPr lang="bs-Latn-BA" sz="3600" dirty="0" smtClean="0">
                <a:solidFill>
                  <a:schemeClr val="bg1"/>
                </a:solidFill>
              </a:rPr>
              <a:t>ANALIZA STANJA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xmlns="" id="{62B25543-C899-2740-A0A3-CD61298E0AC3}"/>
              </a:ext>
            </a:extLst>
          </p:cNvPr>
          <p:cNvSpPr txBox="1">
            <a:spLocks/>
          </p:cNvSpPr>
          <p:nvPr/>
        </p:nvSpPr>
        <p:spPr>
          <a:xfrm>
            <a:off x="3124200" y="6520934"/>
            <a:ext cx="2895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228600" algn="r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914400" lvl="1" indent="-228600" algn="l" defTabSz="4572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kern="1200">
                <a:solidFill>
                  <a:schemeClr val="lt1"/>
                </a:solidFill>
                <a:latin typeface="Gill Sans MT"/>
                <a:ea typeface="+mn-ea"/>
                <a:cs typeface="Gill Sans MT"/>
              </a:defRPr>
            </a:lvl2pPr>
            <a:lvl3pPr marL="1371600" lvl="2" indent="-228600" algn="l" defTabSz="4572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kern="1200">
                <a:solidFill>
                  <a:schemeClr val="lt1"/>
                </a:solidFill>
                <a:latin typeface="Gill Sans MT"/>
                <a:ea typeface="+mn-ea"/>
                <a:cs typeface="Gill Sans MT"/>
              </a:defRPr>
            </a:lvl3pPr>
            <a:lvl4pPr marL="1828800" lvl="3" indent="-228600" algn="l" defTabSz="457200" rtl="0" eaLnBrk="1" latinLnBrk="0" hangingPunct="1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kern="1200">
                <a:solidFill>
                  <a:schemeClr val="lt1"/>
                </a:solidFill>
                <a:latin typeface="Gill Sans MT"/>
                <a:ea typeface="+mn-ea"/>
                <a:cs typeface="Gill Sans MT"/>
              </a:defRPr>
            </a:lvl4pPr>
            <a:lvl5pPr marL="2286000" lvl="4" indent="-228600" algn="l" defTabSz="457200" rtl="0" eaLnBrk="1" latinLnBrk="0" hangingPunct="1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kern="1200">
                <a:solidFill>
                  <a:schemeClr val="lt1"/>
                </a:solidFill>
                <a:latin typeface="Gill Sans MT"/>
                <a:ea typeface="+mn-ea"/>
                <a:cs typeface="Gill Sans MT"/>
              </a:defRPr>
            </a:lvl5pPr>
            <a:lvl6pPr marL="2743200" lvl="5" indent="-342900" algn="l" defTabSz="4572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4572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4572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4572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6C6463"/>
                </a:solidFill>
              </a:rPr>
              <a:t>DMO DESTINATION DEVELOPMENT STRATEGY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xmlns="" id="{EE837A65-7B93-7744-A2EF-09EDB6502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00911" y="6491354"/>
            <a:ext cx="2895600" cy="184666"/>
          </a:xfrm>
        </p:spPr>
        <p:txBody>
          <a:bodyPr/>
          <a:lstStyle/>
          <a:p>
            <a:r>
              <a:rPr lang="bs-Latn-BA" dirty="0">
                <a:solidFill>
                  <a:schemeClr val="bg1"/>
                </a:solidFill>
              </a:rPr>
              <a:t>STRATEGIJA RAZVOJA DESTINACIJE DMO-a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09601" y="1143000"/>
            <a:ext cx="3657600" cy="5399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s-Latn-BA" b="1" dirty="0" smtClean="0"/>
              <a:t>Pregled</a:t>
            </a:r>
            <a:r>
              <a:rPr lang="en-US" b="1" dirty="0" smtClean="0"/>
              <a:t> </a:t>
            </a:r>
            <a:r>
              <a:rPr lang="en-US" b="1" dirty="0"/>
              <a:t>[</a:t>
            </a:r>
            <a:r>
              <a:rPr lang="en-US" b="1" dirty="0" smtClean="0"/>
              <a:t>DMO</a:t>
            </a:r>
            <a:r>
              <a:rPr lang="bs-Latn-BA" b="1" dirty="0" smtClean="0"/>
              <a:t>-a</a:t>
            </a:r>
            <a:r>
              <a:rPr lang="en-US" b="1" dirty="0" smtClean="0"/>
              <a:t>]</a:t>
            </a:r>
            <a:endParaRPr lang="en-US" b="1" dirty="0"/>
          </a:p>
          <a:p>
            <a:pPr marL="0" indent="0">
              <a:buNone/>
            </a:pPr>
            <a:r>
              <a:rPr lang="bs-Latn-BA" sz="1600" dirty="0" smtClean="0">
                <a:highlight>
                  <a:srgbClr val="FFFF00"/>
                </a:highlight>
              </a:rPr>
              <a:t>U nekoliko stavova opišite regiju u kojoj se nalazi vaša DMO, koje turističke atrakcije imate (priroda, hrana, kultura, istorija) i po čemu se </a:t>
            </a:r>
            <a:r>
              <a:rPr lang="bs-Latn-BA" sz="1600" dirty="0" smtClean="0">
                <a:highlight>
                  <a:srgbClr val="FFFF00"/>
                </a:highlight>
              </a:rPr>
              <a:t>razlikujete </a:t>
            </a:r>
            <a:r>
              <a:rPr lang="bs-Latn-BA" sz="1600" dirty="0" smtClean="0">
                <a:highlight>
                  <a:srgbClr val="FFFF00"/>
                </a:highlight>
              </a:rPr>
              <a:t>od </a:t>
            </a:r>
            <a:r>
              <a:rPr lang="bs-Latn-BA" sz="1600" dirty="0" smtClean="0">
                <a:highlight>
                  <a:srgbClr val="FFFF00"/>
                </a:highlight>
              </a:rPr>
              <a:t>drugih </a:t>
            </a:r>
            <a:r>
              <a:rPr lang="bs-Latn-BA" sz="1600" dirty="0" smtClean="0">
                <a:highlight>
                  <a:srgbClr val="FFFF00"/>
                </a:highlight>
              </a:rPr>
              <a:t>područja u Gruziji. Gledajte na ovo kao da je to opis na prvoj stranici vašeg web sajta. Zašto bi turisti željeli posjetiti vašu regiju</a:t>
            </a:r>
            <a:r>
              <a:rPr lang="bs-Latn-BA" sz="1600" dirty="0" smtClean="0">
                <a:highlight>
                  <a:srgbClr val="FFFF00"/>
                </a:highlight>
              </a:rPr>
              <a:t>?</a:t>
            </a:r>
            <a:endParaRPr lang="bs-Latn-BA" sz="1600" dirty="0" smtClean="0">
              <a:highlight>
                <a:srgbClr val="FFFF00"/>
              </a:highlight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738CC2C5-1825-3D4F-8AAC-9D7A782440FB}"/>
              </a:ext>
            </a:extLst>
          </p:cNvPr>
          <p:cNvSpPr txBox="1">
            <a:spLocks/>
          </p:cNvSpPr>
          <p:nvPr/>
        </p:nvSpPr>
        <p:spPr>
          <a:xfrm>
            <a:off x="533401" y="315675"/>
            <a:ext cx="4190999" cy="52322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bs-Latn-BA" dirty="0" smtClean="0">
                <a:solidFill>
                  <a:srgbClr val="651D32"/>
                </a:solidFill>
              </a:rPr>
              <a:t>ANALIZA STANJA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A72DB80-F47E-9943-9491-EA709F7855F2}"/>
              </a:ext>
            </a:extLst>
          </p:cNvPr>
          <p:cNvCxnSpPr>
            <a:cxnSpLocks/>
          </p:cNvCxnSpPr>
          <p:nvPr/>
        </p:nvCxnSpPr>
        <p:spPr>
          <a:xfrm>
            <a:off x="609601" y="838895"/>
            <a:ext cx="3428999" cy="0"/>
          </a:xfrm>
          <a:prstGeom prst="line">
            <a:avLst/>
          </a:prstGeom>
          <a:ln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people standing around a fire&#10;&#10;Description automatically generated">
            <a:extLst>
              <a:ext uri="{FF2B5EF4-FFF2-40B4-BE49-F238E27FC236}">
                <a16:creationId xmlns:a16="http://schemas.microsoft.com/office/drawing/2014/main" xmlns="" id="{E5948772-FEB6-3F45-AA1F-E4752120D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219" y="165847"/>
            <a:ext cx="4359828" cy="653974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6863255" y="6523253"/>
            <a:ext cx="2133600" cy="184666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245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1"/>
          <p:cNvSpPr txBox="1">
            <a:spLocks noGrp="1"/>
          </p:cNvSpPr>
          <p:nvPr>
            <p:ph type="sldNum" idx="12"/>
          </p:nvPr>
        </p:nvSpPr>
        <p:spPr>
          <a:xfrm>
            <a:off x="6858000" y="6520934"/>
            <a:ext cx="2133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357" name="Google Shape;357;p41"/>
          <p:cNvSpPr txBox="1">
            <a:spLocks noGrp="1"/>
          </p:cNvSpPr>
          <p:nvPr>
            <p:ph type="body" idx="1"/>
          </p:nvPr>
        </p:nvSpPr>
        <p:spPr>
          <a:xfrm>
            <a:off x="1520687" y="851005"/>
            <a:ext cx="2892287" cy="106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400"/>
              <a:buNone/>
            </a:pPr>
            <a:r>
              <a:rPr lang="en-US" sz="1400" b="1" dirty="0" smtClean="0"/>
              <a:t>A</a:t>
            </a:r>
            <a:r>
              <a:rPr lang="bs-Latn-BA" sz="1400" b="1" dirty="0" smtClean="0"/>
              <a:t>trakcija</a:t>
            </a:r>
            <a:r>
              <a:rPr lang="en-US" sz="1400" b="1" dirty="0" smtClean="0"/>
              <a:t> </a:t>
            </a:r>
            <a:r>
              <a:rPr lang="bs-Latn-BA" sz="1400" b="1" dirty="0" smtClean="0"/>
              <a:t>br. </a:t>
            </a:r>
            <a:r>
              <a:rPr lang="en-US" sz="1400" b="1" dirty="0" smtClean="0"/>
              <a:t>1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200"/>
              <a:buNone/>
            </a:pPr>
            <a:r>
              <a:rPr lang="bs-Latn-BA" sz="1200" dirty="0" smtClean="0"/>
              <a:t>Opis</a:t>
            </a:r>
            <a:endParaRPr dirty="0"/>
          </a:p>
        </p:txBody>
      </p:sp>
      <p:sp>
        <p:nvSpPr>
          <p:cNvPr id="358" name="Google Shape;358;p41"/>
          <p:cNvSpPr txBox="1"/>
          <p:nvPr/>
        </p:nvSpPr>
        <p:spPr>
          <a:xfrm>
            <a:off x="533401" y="315675"/>
            <a:ext cx="80009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651D32"/>
              </a:buClr>
              <a:buSzPts val="2800"/>
              <a:buFont typeface="Gill Sans"/>
              <a:buNone/>
            </a:pPr>
            <a:r>
              <a:rPr lang="en-US" sz="2800" b="0" i="0" u="none" strike="noStrike" cap="none" dirty="0" smtClean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  <a:t>A</a:t>
            </a:r>
            <a:r>
              <a:rPr lang="bs-Latn-BA" sz="2800" b="0" i="0" u="none" strike="noStrike" cap="none" dirty="0" smtClean="0">
                <a:solidFill>
                  <a:srgbClr val="651D32"/>
                </a:solidFill>
                <a:latin typeface="Gill Sans"/>
                <a:ea typeface="Gill Sans"/>
                <a:cs typeface="Gill Sans"/>
                <a:sym typeface="Gill Sans"/>
              </a:rPr>
              <a:t>trakcije u našoj regiji</a:t>
            </a:r>
            <a:endParaRPr sz="2800" b="0" i="0" u="none" strike="noStrike" cap="none" dirty="0">
              <a:solidFill>
                <a:srgbClr val="BA0C2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359" name="Google Shape;359;p41"/>
          <p:cNvCxnSpPr/>
          <p:nvPr/>
        </p:nvCxnSpPr>
        <p:spPr>
          <a:xfrm>
            <a:off x="609601" y="838895"/>
            <a:ext cx="7924798" cy="0"/>
          </a:xfrm>
          <a:prstGeom prst="straightConnector1">
            <a:avLst/>
          </a:prstGeom>
          <a:noFill/>
          <a:ln w="25400" cap="flat" cmpd="sng">
            <a:solidFill>
              <a:srgbClr val="BA0C2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pic>
        <p:nvPicPr>
          <p:cNvPr id="360" name="Google Shape;360;p4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574" y="965302"/>
            <a:ext cx="817295" cy="83820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1"/>
          <p:cNvSpPr txBox="1"/>
          <p:nvPr/>
        </p:nvSpPr>
        <p:spPr>
          <a:xfrm>
            <a:off x="1550504" y="1815611"/>
            <a:ext cx="2892287" cy="106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</a:pPr>
            <a:r>
              <a:rPr lang="en-US" sz="1400" b="1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A</a:t>
            </a:r>
            <a:r>
              <a:rPr lang="bs-Latn-BA" sz="1400" b="1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trakcija br. 2</a:t>
            </a:r>
            <a:endParaRPr sz="1400" b="1" i="0" u="none" strike="noStrike" cap="none" dirty="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</a:pPr>
            <a:r>
              <a:rPr lang="bs-Latn-BA" sz="1200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Opis</a:t>
            </a:r>
            <a:endParaRPr dirty="0"/>
          </a:p>
        </p:txBody>
      </p:sp>
      <p:pic>
        <p:nvPicPr>
          <p:cNvPr id="364" name="Google Shape;364;p41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91" y="1929908"/>
            <a:ext cx="817295" cy="83820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1"/>
          <p:cNvSpPr txBox="1"/>
          <p:nvPr/>
        </p:nvSpPr>
        <p:spPr>
          <a:xfrm>
            <a:off x="1550504" y="2768108"/>
            <a:ext cx="2892287" cy="106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</a:pPr>
            <a:r>
              <a:rPr lang="en-US" sz="1400" b="1" i="0" u="none" strike="noStrike" cap="none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A</a:t>
            </a:r>
            <a:r>
              <a:rPr lang="bs-Latn-BA" sz="1400" b="1" i="0" u="none" strike="noStrike" cap="none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trakcija br. 3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</a:pPr>
            <a:r>
              <a:rPr lang="bs-Latn-BA" sz="1200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Opis</a:t>
            </a:r>
            <a:endParaRPr dirty="0"/>
          </a:p>
        </p:txBody>
      </p:sp>
      <p:pic>
        <p:nvPicPr>
          <p:cNvPr id="368" name="Google Shape;368;p4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91" y="2882405"/>
            <a:ext cx="81730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1"/>
          <p:cNvSpPr txBox="1"/>
          <p:nvPr/>
        </p:nvSpPr>
        <p:spPr>
          <a:xfrm>
            <a:off x="1580321" y="3732714"/>
            <a:ext cx="2892287" cy="106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</a:pPr>
            <a:r>
              <a:rPr lang="en-US" sz="1400" b="1" i="0" u="none" strike="noStrike" cap="none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A</a:t>
            </a:r>
            <a:r>
              <a:rPr lang="bs-Latn-BA" sz="1400" b="1" i="0" u="none" strike="noStrike" cap="none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trakcija br. </a:t>
            </a:r>
            <a:r>
              <a:rPr lang="en-US" sz="1400" b="1" i="0" u="none" strike="noStrike" cap="none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4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</a:pPr>
            <a:r>
              <a:rPr lang="bs-Latn-BA" sz="1200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Opis</a:t>
            </a:r>
            <a:endParaRPr dirty="0"/>
          </a:p>
        </p:txBody>
      </p:sp>
      <p:pic>
        <p:nvPicPr>
          <p:cNvPr id="372" name="Google Shape;372;p41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208" y="3847011"/>
            <a:ext cx="817298" cy="838201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1"/>
          <p:cNvSpPr txBox="1"/>
          <p:nvPr/>
        </p:nvSpPr>
        <p:spPr>
          <a:xfrm>
            <a:off x="1580321" y="4693454"/>
            <a:ext cx="2892287" cy="106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</a:pPr>
            <a:r>
              <a:rPr lang="en-US" sz="1400" b="1" i="0" u="none" strike="noStrike" cap="none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A</a:t>
            </a:r>
            <a:r>
              <a:rPr lang="bs-Latn-BA" sz="1400" b="1" i="0" u="none" strike="noStrike" cap="none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trakcija br. </a:t>
            </a:r>
            <a:r>
              <a:rPr lang="en-US" sz="1400" b="1" i="0" u="none" strike="noStrike" cap="none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5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</a:pPr>
            <a:r>
              <a:rPr lang="bs-Latn-BA" sz="1200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Opis</a:t>
            </a:r>
            <a:endParaRPr dirty="0"/>
          </a:p>
        </p:txBody>
      </p:sp>
      <p:pic>
        <p:nvPicPr>
          <p:cNvPr id="376" name="Google Shape;376;p41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501" y="4819859"/>
            <a:ext cx="817298" cy="838201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1"/>
          <p:cNvSpPr txBox="1"/>
          <p:nvPr/>
        </p:nvSpPr>
        <p:spPr>
          <a:xfrm>
            <a:off x="1610138" y="5658060"/>
            <a:ext cx="2892287" cy="1066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400"/>
              <a:buFont typeface="Arial"/>
              <a:buNone/>
            </a:pPr>
            <a:r>
              <a:rPr lang="en-US" sz="1400" b="1" i="0" u="none" strike="noStrike" cap="none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At</a:t>
            </a:r>
            <a:r>
              <a:rPr lang="bs-Latn-BA" sz="1400" b="1" i="0" u="none" strike="noStrike" cap="none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rakcija br. </a:t>
            </a:r>
            <a:r>
              <a:rPr lang="en-US" sz="1400" b="1" i="0" u="none" strike="noStrike" cap="none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6</a:t>
            </a:r>
            <a:endParaRPr sz="1400" b="1" i="0" u="none" strike="noStrike" cap="none" dirty="0">
              <a:solidFill>
                <a:srgbClr val="6C646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3"/>
              </a:buClr>
              <a:buSzPts val="1200"/>
              <a:buFont typeface="Arial"/>
              <a:buNone/>
            </a:pPr>
            <a:r>
              <a:rPr lang="bs-Latn-BA" sz="1200" dirty="0" smtClean="0">
                <a:solidFill>
                  <a:srgbClr val="6C6463"/>
                </a:solidFill>
                <a:latin typeface="Gill Sans"/>
                <a:ea typeface="Gill Sans"/>
                <a:cs typeface="Gill Sans"/>
                <a:sym typeface="Gill Sans"/>
              </a:rPr>
              <a:t>Opis</a:t>
            </a:r>
            <a:endParaRPr dirty="0"/>
          </a:p>
        </p:txBody>
      </p:sp>
      <p:pic>
        <p:nvPicPr>
          <p:cNvPr id="380" name="Google Shape;380;p41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86" y="5769855"/>
            <a:ext cx="817294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view of a ston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xmlns="" id="{57F6D3C0-CCF1-544F-B3DB-B97CDCB2E4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86" y="3847010"/>
            <a:ext cx="817300" cy="827190"/>
          </a:xfrm>
          <a:prstGeom prst="rect">
            <a:avLst/>
          </a:prstGeom>
        </p:spPr>
      </p:pic>
      <p:sp>
        <p:nvSpPr>
          <p:cNvPr id="29" name="Footer Placeholder 4">
            <a:extLst>
              <a:ext uri="{FF2B5EF4-FFF2-40B4-BE49-F238E27FC236}">
                <a16:creationId xmlns:a16="http://schemas.microsoft.com/office/drawing/2014/main" xmlns="" id="{21ED9CE6-E21D-4848-B63B-193F4AB789F2}"/>
              </a:ext>
            </a:extLst>
          </p:cNvPr>
          <p:cNvSpPr txBox="1">
            <a:spLocks/>
          </p:cNvSpPr>
          <p:nvPr/>
        </p:nvSpPr>
        <p:spPr>
          <a:xfrm>
            <a:off x="3124200" y="6520934"/>
            <a:ext cx="2895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228600" algn="r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914400" lvl="1" indent="-228600" algn="l" defTabSz="4572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kern="1200">
                <a:solidFill>
                  <a:schemeClr val="lt1"/>
                </a:solidFill>
                <a:latin typeface="Gill Sans MT"/>
                <a:ea typeface="+mn-ea"/>
                <a:cs typeface="Gill Sans MT"/>
              </a:defRPr>
            </a:lvl2pPr>
            <a:lvl3pPr marL="1371600" lvl="2" indent="-228600" algn="l" defTabSz="4572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kern="1200">
                <a:solidFill>
                  <a:schemeClr val="lt1"/>
                </a:solidFill>
                <a:latin typeface="Gill Sans MT"/>
                <a:ea typeface="+mn-ea"/>
                <a:cs typeface="Gill Sans MT"/>
              </a:defRPr>
            </a:lvl3pPr>
            <a:lvl4pPr marL="1828800" lvl="3" indent="-228600" algn="l" defTabSz="457200" rtl="0" eaLnBrk="1" latinLnBrk="0" hangingPunct="1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kern="1200">
                <a:solidFill>
                  <a:schemeClr val="lt1"/>
                </a:solidFill>
                <a:latin typeface="Gill Sans MT"/>
                <a:ea typeface="+mn-ea"/>
                <a:cs typeface="Gill Sans MT"/>
              </a:defRPr>
            </a:lvl4pPr>
            <a:lvl5pPr marL="2286000" lvl="4" indent="-228600" algn="l" defTabSz="457200" rtl="0" eaLnBrk="1" latinLnBrk="0" hangingPunct="1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kern="1200">
                <a:solidFill>
                  <a:schemeClr val="lt1"/>
                </a:solidFill>
                <a:latin typeface="Gill Sans MT"/>
                <a:ea typeface="+mn-ea"/>
                <a:cs typeface="Gill Sans MT"/>
              </a:defRPr>
            </a:lvl5pPr>
            <a:lvl6pPr marL="2743200" lvl="5" indent="-342900" algn="l" defTabSz="4572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4572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4572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4572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s-Latn-BA" dirty="0" smtClean="0">
                <a:solidFill>
                  <a:srgbClr val="6C6463"/>
                </a:solidFill>
              </a:rPr>
              <a:t>STRATEGIJA RAZVOJA DESTINACIJE DMO-a</a:t>
            </a:r>
            <a:endParaRPr lang="en-US" dirty="0">
              <a:solidFill>
                <a:srgbClr val="6C6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7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5EA996-E66D-0C48-AE44-F2824B15D519}"/>
              </a:ext>
            </a:extLst>
          </p:cNvPr>
          <p:cNvSpPr/>
          <p:nvPr/>
        </p:nvSpPr>
        <p:spPr>
          <a:xfrm>
            <a:off x="4263888" y="1600200"/>
            <a:ext cx="4575312" cy="3733800"/>
          </a:xfrm>
          <a:prstGeom prst="rect">
            <a:avLst/>
          </a:prstGeom>
          <a:solidFill>
            <a:srgbClr val="A7C6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solidFill>
                  <a:srgbClr val="6C6463"/>
                </a:solidFill>
              </a:rPr>
              <a:pPr/>
              <a:t>6</a:t>
            </a:fld>
            <a:endParaRPr lang="en-US">
              <a:solidFill>
                <a:srgbClr val="6C6463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09601" y="1143000"/>
            <a:ext cx="3349488" cy="539932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T</a:t>
            </a:r>
            <a:r>
              <a:rPr lang="bs-Latn-BA" b="1" dirty="0" smtClean="0"/>
              <a:t>urističke usluge</a:t>
            </a:r>
            <a:endParaRPr lang="en-US" b="1" dirty="0"/>
          </a:p>
          <a:p>
            <a:pPr marL="0" indent="0">
              <a:buNone/>
            </a:pPr>
            <a:r>
              <a:rPr lang="bs-Latn-BA" sz="1600" dirty="0" smtClean="0">
                <a:highlight>
                  <a:srgbClr val="FFFF00"/>
                </a:highlight>
              </a:rPr>
              <a:t>Opišite turističke usluge koje postoje u regiji </a:t>
            </a:r>
            <a:r>
              <a:rPr lang="bs-Latn-BA" sz="1600" dirty="0" smtClean="0">
                <a:highlight>
                  <a:srgbClr val="FFFF00"/>
                </a:highlight>
              </a:rPr>
              <a:t>u kojoj vaše DMO radi: </a:t>
            </a:r>
            <a:r>
              <a:rPr lang="bs-Latn-BA" sz="1600" dirty="0" smtClean="0">
                <a:highlight>
                  <a:srgbClr val="FFFF00"/>
                </a:highlight>
              </a:rPr>
              <a:t>restorani, turoperatori, staze za pješačenje, itd.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738CC2C5-1825-3D4F-8AAC-9D7A782440FB}"/>
              </a:ext>
            </a:extLst>
          </p:cNvPr>
          <p:cNvSpPr txBox="1">
            <a:spLocks/>
          </p:cNvSpPr>
          <p:nvPr/>
        </p:nvSpPr>
        <p:spPr>
          <a:xfrm>
            <a:off x="533401" y="315675"/>
            <a:ext cx="4190999" cy="52322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bs-Latn-BA" dirty="0" smtClean="0">
                <a:solidFill>
                  <a:srgbClr val="651D32"/>
                </a:solidFill>
              </a:rPr>
              <a:t>ANALIZA STANJA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A72DB80-F47E-9943-9491-EA709F7855F2}"/>
              </a:ext>
            </a:extLst>
          </p:cNvPr>
          <p:cNvCxnSpPr>
            <a:cxnSpLocks/>
          </p:cNvCxnSpPr>
          <p:nvPr/>
        </p:nvCxnSpPr>
        <p:spPr>
          <a:xfrm>
            <a:off x="609601" y="838895"/>
            <a:ext cx="7772399" cy="0"/>
          </a:xfrm>
          <a:prstGeom prst="line">
            <a:avLst/>
          </a:prstGeom>
          <a:ln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xmlns="" id="{C56BC689-E217-B146-BE52-420F8E3C9869}"/>
              </a:ext>
            </a:extLst>
          </p:cNvPr>
          <p:cNvSpPr txBox="1">
            <a:spLocks/>
          </p:cNvSpPr>
          <p:nvPr/>
        </p:nvSpPr>
        <p:spPr>
          <a:xfrm>
            <a:off x="4263888" y="2057400"/>
            <a:ext cx="2309191" cy="3886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–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 smtClean="0"/>
              <a:t>H</a:t>
            </a:r>
            <a:r>
              <a:rPr lang="bs-Latn-BA" sz="1200" dirty="0" smtClean="0"/>
              <a:t>otel i restoran</a:t>
            </a:r>
            <a:r>
              <a:rPr lang="en-US" sz="1200" dirty="0" smtClean="0"/>
              <a:t> </a:t>
            </a:r>
            <a:r>
              <a:rPr lang="en-US" sz="1200" dirty="0"/>
              <a:t>_____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/>
              <a:t>Hotel _______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 smtClean="0"/>
              <a:t>R</a:t>
            </a:r>
            <a:r>
              <a:rPr lang="bs-Latn-BA" sz="1200" dirty="0" smtClean="0"/>
              <a:t>estoran</a:t>
            </a:r>
            <a:r>
              <a:rPr lang="en-US" sz="1200" dirty="0" smtClean="0"/>
              <a:t> </a:t>
            </a:r>
            <a:r>
              <a:rPr lang="en-US" sz="1200" dirty="0"/>
              <a:t>_______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 smtClean="0"/>
              <a:t>T</a:t>
            </a:r>
            <a:r>
              <a:rPr lang="bs-Latn-BA" sz="1200" dirty="0" smtClean="0"/>
              <a:t>uroperator</a:t>
            </a:r>
            <a:r>
              <a:rPr lang="en-US" sz="1200" dirty="0" smtClean="0"/>
              <a:t> </a:t>
            </a:r>
            <a:r>
              <a:rPr lang="en-US" sz="1200" dirty="0"/>
              <a:t>_____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/>
              <a:t>____________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/>
              <a:t>____________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/>
              <a:t>___________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/>
              <a:t>___________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/>
              <a:t>___________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/>
              <a:t>_____________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/>
              <a:t>_____________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/>
              <a:t>_____________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/>
              <a:t>___________</a:t>
            </a:r>
          </a:p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/>
              <a:t>_____________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xmlns="" id="{EFF0F01B-D0F5-B84B-B9D5-227414A6ECFC}"/>
              </a:ext>
            </a:extLst>
          </p:cNvPr>
          <p:cNvSpPr txBox="1">
            <a:spLocks/>
          </p:cNvSpPr>
          <p:nvPr/>
        </p:nvSpPr>
        <p:spPr>
          <a:xfrm>
            <a:off x="6599583" y="2057400"/>
            <a:ext cx="2309191" cy="3733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–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Aft>
                <a:spcPts val="0"/>
              </a:spcAft>
              <a:buFont typeface="+mj-lt"/>
              <a:buAutoNum type="arabicPeriod" startAt="15"/>
            </a:pPr>
            <a:r>
              <a:rPr lang="en-US" sz="1200" dirty="0"/>
              <a:t>___________</a:t>
            </a:r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xmlns="" id="{1D378861-C35C-5443-8200-FC05D6DFCCDF}"/>
              </a:ext>
            </a:extLst>
          </p:cNvPr>
          <p:cNvSpPr txBox="1">
            <a:spLocks/>
          </p:cNvSpPr>
          <p:nvPr/>
        </p:nvSpPr>
        <p:spPr>
          <a:xfrm>
            <a:off x="4263888" y="1673090"/>
            <a:ext cx="4644886" cy="38099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0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1200"/>
              </a:spcAft>
              <a:buFont typeface="Arial"/>
              <a:buChar char="–"/>
              <a:defRPr sz="18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bs-Latn-BA" b="1" dirty="0" smtClean="0"/>
              <a:t>Privredni subjekti u sektoru turizma u vašoj regiji</a:t>
            </a:r>
            <a:endParaRPr lang="en-US" b="1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xmlns="" id="{B64EF6BE-652D-CF4B-A00D-4ACB73B65850}"/>
              </a:ext>
            </a:extLst>
          </p:cNvPr>
          <p:cNvSpPr txBox="1">
            <a:spLocks/>
          </p:cNvSpPr>
          <p:nvPr/>
        </p:nvSpPr>
        <p:spPr>
          <a:xfrm>
            <a:off x="3124200" y="6520934"/>
            <a:ext cx="2895600" cy="1846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228600" algn="r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"/>
              <a:buFont typeface="Arial"/>
              <a:buNone/>
              <a:defRPr sz="6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914400" lvl="1" indent="-228600" algn="l" defTabSz="4572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kern="1200">
                <a:solidFill>
                  <a:schemeClr val="lt1"/>
                </a:solidFill>
                <a:latin typeface="Gill Sans MT"/>
                <a:ea typeface="+mn-ea"/>
                <a:cs typeface="Gill Sans MT"/>
              </a:defRPr>
            </a:lvl2pPr>
            <a:lvl3pPr marL="1371600" lvl="2" indent="-228600" algn="l" defTabSz="457200" rtl="0" eaLnBrk="1" latinLnBrk="0" hangingPunct="1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kern="1200">
                <a:solidFill>
                  <a:schemeClr val="lt1"/>
                </a:solidFill>
                <a:latin typeface="Gill Sans MT"/>
                <a:ea typeface="+mn-ea"/>
                <a:cs typeface="Gill Sans MT"/>
              </a:defRPr>
            </a:lvl3pPr>
            <a:lvl4pPr marL="1828800" lvl="3" indent="-228600" algn="l" defTabSz="457200" rtl="0" eaLnBrk="1" latinLnBrk="0" hangingPunct="1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400" b="0" i="0" kern="1200">
                <a:solidFill>
                  <a:schemeClr val="lt1"/>
                </a:solidFill>
                <a:latin typeface="Gill Sans MT"/>
                <a:ea typeface="+mn-ea"/>
                <a:cs typeface="Gill Sans MT"/>
              </a:defRPr>
            </a:lvl4pPr>
            <a:lvl5pPr marL="2286000" lvl="4" indent="-228600" algn="l" defTabSz="457200" rtl="0" eaLnBrk="1" latinLnBrk="0" hangingPunct="1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kern="1200">
                <a:solidFill>
                  <a:schemeClr val="lt1"/>
                </a:solidFill>
                <a:latin typeface="Gill Sans MT"/>
                <a:ea typeface="+mn-ea"/>
                <a:cs typeface="Gill Sans MT"/>
              </a:defRPr>
            </a:lvl5pPr>
            <a:lvl6pPr marL="2743200" lvl="5" indent="-342900" algn="l" defTabSz="4572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4572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4572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457200" rtl="0" eaLnBrk="1" latinLnBrk="0" hangingPunct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s-Latn-BA" dirty="0">
                <a:solidFill>
                  <a:srgbClr val="6C6463"/>
                </a:solidFill>
              </a:rPr>
              <a:t>STRATEGIJA RAZVOJA DESTINACIJE DMO-a</a:t>
            </a:r>
            <a:endParaRPr lang="en-US" dirty="0">
              <a:solidFill>
                <a:srgbClr val="6C64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7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1B7343D-1FD4-744C-9192-B6EF5881B96B}" type="datetime1">
              <a:rPr lang="en-US" smtClean="0"/>
              <a:pPr/>
              <a:t>9/9/2021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>
                <a:solidFill>
                  <a:srgbClr val="6C6463"/>
                </a:solidFill>
              </a:rPr>
              <a:pPr/>
              <a:t>7</a:t>
            </a:fld>
            <a:endParaRPr lang="en-US">
              <a:solidFill>
                <a:srgbClr val="6C6463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09600" y="980254"/>
            <a:ext cx="7772399" cy="5399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s-Latn-BA" b="1" dirty="0" smtClean="0"/>
              <a:t>Ključna pitanja koja treba rješavati, a koja su utvrdili stejkholderi iz sektora turizma </a:t>
            </a:r>
            <a:r>
              <a:rPr lang="en-US" b="1" dirty="0" smtClean="0"/>
              <a:t> </a:t>
            </a:r>
            <a:endParaRPr lang="en-US" b="1" dirty="0"/>
          </a:p>
          <a:p>
            <a:pPr marL="0" indent="0">
              <a:buNone/>
            </a:pPr>
            <a:r>
              <a:rPr lang="bs-Latn-BA" sz="1800" dirty="0" smtClean="0"/>
              <a:t>Stejkholderi iz sektora turizma su intervjuisani i ovo su ključna pitanja koja su utvrdili i koja treba rješavati kako bi se podržao razvoj turizma</a:t>
            </a:r>
            <a:r>
              <a:rPr lang="bs-Latn-BA" sz="1800" dirty="0" smtClean="0"/>
              <a:t>: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 smtClean="0">
                <a:highlight>
                  <a:srgbClr val="FFFF00"/>
                </a:highlight>
              </a:rPr>
              <a:t>[</a:t>
            </a:r>
            <a:r>
              <a:rPr lang="bs-Latn-BA" sz="1800" dirty="0" smtClean="0">
                <a:highlight>
                  <a:srgbClr val="FFFF00"/>
                </a:highlight>
              </a:rPr>
              <a:t>upisati ključna pitanja koja su iznesena u anketi privatnog sektora</a:t>
            </a:r>
            <a:r>
              <a:rPr lang="en-US" sz="1800" dirty="0" smtClean="0">
                <a:highlight>
                  <a:srgbClr val="FFFF00"/>
                </a:highlight>
              </a:rPr>
              <a:t>]</a:t>
            </a:r>
            <a:endParaRPr lang="en-US" sz="1800" dirty="0">
              <a:highlight>
                <a:srgbClr val="FFFF00"/>
              </a:highlight>
            </a:endParaRPr>
          </a:p>
          <a:p>
            <a:endParaRPr lang="en-US" sz="18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738CC2C5-1825-3D4F-8AAC-9D7A782440FB}"/>
              </a:ext>
            </a:extLst>
          </p:cNvPr>
          <p:cNvSpPr txBox="1">
            <a:spLocks/>
          </p:cNvSpPr>
          <p:nvPr/>
        </p:nvSpPr>
        <p:spPr>
          <a:xfrm>
            <a:off x="533401" y="315675"/>
            <a:ext cx="4190999" cy="52322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bs-Latn-BA" dirty="0" smtClean="0">
                <a:solidFill>
                  <a:srgbClr val="651D32"/>
                </a:solidFill>
              </a:rPr>
              <a:t>ANALIZA STANJA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A72DB80-F47E-9943-9491-EA709F7855F2}"/>
              </a:ext>
            </a:extLst>
          </p:cNvPr>
          <p:cNvCxnSpPr>
            <a:cxnSpLocks/>
          </p:cNvCxnSpPr>
          <p:nvPr/>
        </p:nvCxnSpPr>
        <p:spPr>
          <a:xfrm>
            <a:off x="609601" y="838895"/>
            <a:ext cx="7772399" cy="0"/>
          </a:xfrm>
          <a:prstGeom prst="line">
            <a:avLst/>
          </a:prstGeom>
          <a:ln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32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view of a mountain&#10;&#10;Description automatically generated">
            <a:extLst>
              <a:ext uri="{FF2B5EF4-FFF2-40B4-BE49-F238E27FC236}">
                <a16:creationId xmlns:a16="http://schemas.microsoft.com/office/drawing/2014/main" xmlns="" id="{12A4C49B-893E-0041-8233-352118221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52"/>
          <a:stretch/>
        </p:blipFill>
        <p:spPr>
          <a:xfrm>
            <a:off x="135835" y="152400"/>
            <a:ext cx="8839200" cy="6553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CA2036B-F42D-C340-8AA4-39E5B834430E}"/>
              </a:ext>
            </a:extLst>
          </p:cNvPr>
          <p:cNvSpPr/>
          <p:nvPr/>
        </p:nvSpPr>
        <p:spPr>
          <a:xfrm>
            <a:off x="152400" y="2667000"/>
            <a:ext cx="8839200" cy="1143000"/>
          </a:xfrm>
          <a:prstGeom prst="rect">
            <a:avLst/>
          </a:prstGeom>
          <a:solidFill>
            <a:srgbClr val="BA0C2F">
              <a:alpha val="6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xmlns="" id="{54EB878A-78EE-6845-AAA2-BA116EC9A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35" y="2915334"/>
            <a:ext cx="8825753" cy="646331"/>
          </a:xfrm>
        </p:spPr>
        <p:txBody>
          <a:bodyPr/>
          <a:lstStyle/>
          <a:p>
            <a:pPr algn="ctr"/>
            <a:r>
              <a:rPr lang="bs-Latn-BA" sz="3600" dirty="0" smtClean="0">
                <a:solidFill>
                  <a:schemeClr val="bg1"/>
                </a:solidFill>
              </a:rPr>
              <a:t>VIZIJA TURIZMA DO </a:t>
            </a:r>
            <a:r>
              <a:rPr lang="en-US" sz="3600" dirty="0" smtClean="0">
                <a:solidFill>
                  <a:schemeClr val="bg1"/>
                </a:solidFill>
              </a:rPr>
              <a:t>2030</a:t>
            </a:r>
            <a:r>
              <a:rPr lang="bs-Latn-BA" sz="3600" dirty="0" smtClean="0">
                <a:solidFill>
                  <a:schemeClr val="bg1"/>
                </a:solidFill>
              </a:rPr>
              <a:t>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C8984A9B-079A-7141-8FAE-5FF3745D9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520934"/>
            <a:ext cx="2895600" cy="184666"/>
          </a:xfrm>
        </p:spPr>
        <p:txBody>
          <a:bodyPr/>
          <a:lstStyle/>
          <a:p>
            <a:r>
              <a:rPr lang="bs-Latn-BA" dirty="0">
                <a:solidFill>
                  <a:schemeClr val="bg1"/>
                </a:solidFill>
              </a:rPr>
              <a:t>STRATEGIJA RAZVOJA DESTINACIJE DMO-a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00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12914" y="1333846"/>
            <a:ext cx="7772400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s-Latn-BA" b="1" dirty="0" smtClean="0"/>
              <a:t>Sažeta izjava o viziji</a:t>
            </a:r>
            <a:endParaRPr lang="en-US" b="1" dirty="0"/>
          </a:p>
          <a:p>
            <a:pPr marL="0" indent="0">
              <a:buNone/>
            </a:pPr>
            <a:r>
              <a:rPr lang="en-US" i="1" dirty="0" smtClean="0">
                <a:highlight>
                  <a:srgbClr val="FFFF00"/>
                </a:highlight>
              </a:rPr>
              <a:t>[</a:t>
            </a:r>
            <a:r>
              <a:rPr lang="bs-Latn-BA" i="1" dirty="0" smtClean="0">
                <a:highlight>
                  <a:srgbClr val="FFFF00"/>
                </a:highlight>
              </a:rPr>
              <a:t>Napišite izjavu o viziji turizma u regiji </a:t>
            </a:r>
            <a:r>
              <a:rPr lang="bs-Latn-BA" i="1" dirty="0" smtClean="0">
                <a:highlight>
                  <a:srgbClr val="FFFF00"/>
                </a:highlight>
              </a:rPr>
              <a:t>u kojoj vaša DMO radi </a:t>
            </a:r>
            <a:r>
              <a:rPr lang="bs-Latn-BA" i="1" dirty="0" smtClean="0">
                <a:highlight>
                  <a:srgbClr val="FFFF00"/>
                </a:highlight>
              </a:rPr>
              <a:t>koja je sačinjena na osnovu informacija dobijenih od privatnog sektora i organizacionih ciljeva. </a:t>
            </a:r>
            <a:r>
              <a:rPr lang="en-US" i="1" dirty="0" smtClean="0">
                <a:highlight>
                  <a:srgbClr val="FFFF00"/>
                </a:highlight>
              </a:rPr>
              <a:t>]</a:t>
            </a:r>
            <a:endParaRPr lang="en-US" i="1" dirty="0">
              <a:highlight>
                <a:srgbClr val="FFFF00"/>
              </a:highlight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PHOTO: USAID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15C1E33-7843-DD4E-A777-43ECB6153BE3}" type="datetime1">
              <a:rPr lang="en-US" smtClean="0"/>
              <a:pPr/>
              <a:t>9/9/2021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SISIAN DESTINATION DEVELOPMENT STRATEGY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Title 7">
            <a:extLst>
              <a:ext uri="{FF2B5EF4-FFF2-40B4-BE49-F238E27FC236}">
                <a16:creationId xmlns:a16="http://schemas.microsoft.com/office/drawing/2014/main" xmlns="" id="{10ACE440-FE0D-D444-9E29-8EE8C87CE138}"/>
              </a:ext>
            </a:extLst>
          </p:cNvPr>
          <p:cNvSpPr txBox="1">
            <a:spLocks/>
          </p:cNvSpPr>
          <p:nvPr/>
        </p:nvSpPr>
        <p:spPr>
          <a:xfrm>
            <a:off x="533401" y="315675"/>
            <a:ext cx="4952999" cy="523220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i="0" kern="1200">
                <a:solidFill>
                  <a:srgbClr val="BA0C2F"/>
                </a:solidFill>
                <a:latin typeface="Gill Sans MT"/>
                <a:ea typeface="+mj-ea"/>
                <a:cs typeface="Gill Sans MT"/>
              </a:defRPr>
            </a:lvl1pPr>
          </a:lstStyle>
          <a:p>
            <a:r>
              <a:rPr lang="bs-Latn-BA" dirty="0" smtClean="0">
                <a:solidFill>
                  <a:srgbClr val="651D32"/>
                </a:solidFill>
              </a:rPr>
              <a:t>VIZIJA TURIZMA DO </a:t>
            </a:r>
            <a:r>
              <a:rPr lang="en-US" dirty="0" smtClean="0">
                <a:solidFill>
                  <a:srgbClr val="651D32"/>
                </a:solidFill>
              </a:rPr>
              <a:t>2030</a:t>
            </a:r>
            <a:r>
              <a:rPr lang="bs-Latn-BA" dirty="0" smtClean="0">
                <a:solidFill>
                  <a:srgbClr val="651D32"/>
                </a:solidFill>
              </a:rPr>
              <a:t>.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8D3686A0-BFEE-DF4B-BEE8-E83617ECACD4}"/>
              </a:ext>
            </a:extLst>
          </p:cNvPr>
          <p:cNvCxnSpPr>
            <a:cxnSpLocks/>
          </p:cNvCxnSpPr>
          <p:nvPr/>
        </p:nvCxnSpPr>
        <p:spPr>
          <a:xfrm>
            <a:off x="609601" y="838895"/>
            <a:ext cx="7772399" cy="0"/>
          </a:xfrm>
          <a:prstGeom prst="line">
            <a:avLst/>
          </a:prstGeom>
          <a:ln>
            <a:solidFill>
              <a:srgbClr val="BA0C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ED92E540-1E65-104C-9F78-29DA454E21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6" name="Picture 15" descr="A person standing on top of a snow covered mountain&#10;&#10;Description automatically generated">
            <a:extLst>
              <a:ext uri="{FF2B5EF4-FFF2-40B4-BE49-F238E27FC236}">
                <a16:creationId xmlns:a16="http://schemas.microsoft.com/office/drawing/2014/main" xmlns="" id="{35791A4B-1503-0D40-A058-295E02A97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89" t="30529" r="2989"/>
          <a:stretch/>
        </p:blipFill>
        <p:spPr>
          <a:xfrm>
            <a:off x="109818" y="3361765"/>
            <a:ext cx="8881782" cy="3352800"/>
          </a:xfrm>
          <a:prstGeom prst="rect">
            <a:avLst/>
          </a:prstGeom>
        </p:spPr>
      </p:pic>
      <p:sp>
        <p:nvSpPr>
          <p:cNvPr id="17" name="Footer Placeholder 4">
            <a:extLst>
              <a:ext uri="{FF2B5EF4-FFF2-40B4-BE49-F238E27FC236}">
                <a16:creationId xmlns:a16="http://schemas.microsoft.com/office/drawing/2014/main" xmlns="" id="{44B4A89A-1C48-A64E-B647-D533973460D0}"/>
              </a:ext>
            </a:extLst>
          </p:cNvPr>
          <p:cNvSpPr txBox="1">
            <a:spLocks/>
          </p:cNvSpPr>
          <p:nvPr/>
        </p:nvSpPr>
        <p:spPr>
          <a:xfrm>
            <a:off x="3102909" y="6542325"/>
            <a:ext cx="2895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6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s-Latn-BA" dirty="0">
                <a:solidFill>
                  <a:schemeClr val="bg1"/>
                </a:solidFill>
              </a:rPr>
              <a:t>STRATEGIJA RAZVOJA DESTINACIJE DMO-a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xmlns="" id="{35326C16-A157-A44A-B6B9-7D95AE6239EF}"/>
              </a:ext>
            </a:extLst>
          </p:cNvPr>
          <p:cNvSpPr txBox="1">
            <a:spLocks/>
          </p:cNvSpPr>
          <p:nvPr/>
        </p:nvSpPr>
        <p:spPr>
          <a:xfrm>
            <a:off x="6879291" y="6507585"/>
            <a:ext cx="2133600" cy="18466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600" b="0" i="0" kern="1200">
                <a:solidFill>
                  <a:srgbClr val="FFFFFF"/>
                </a:solidFill>
                <a:latin typeface="Gill Sans MT"/>
                <a:ea typeface="+mn-ea"/>
                <a:cs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782948-4DBE-204D-AB9E-B65E067054A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822e118f-d533-465d-b5ca-7beed2256e09" ContentTypeId="0x0101008DA58B5CA681664FAB24816C56F4108509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ject Communications" ma:contentTypeID="0x0101008DA58B5CA681664FAB24816C56F410850900F12FF045A0731C499733B8DF3E9B4B61" ma:contentTypeVersion="19" ma:contentTypeDescription="Project Communications" ma:contentTypeScope="" ma:versionID="3d41ed4a5e8175a6ab18770986de3f05">
  <xsd:schema xmlns:xsd="http://www.w3.org/2001/XMLSchema" xmlns:xs="http://www.w3.org/2001/XMLSchema" xmlns:p="http://schemas.microsoft.com/office/2006/metadata/properties" xmlns:ns2="8d7096d6-fc66-4344-9e3f-2445529a09f6" xmlns:ns4="73dabb1f-d496-44a0-863e-8218035892af" targetNamespace="http://schemas.microsoft.com/office/2006/metadata/properties" ma:root="true" ma:fieldsID="8eee641b83beb9488ab6dc6a80fce601" ns2:_="" ns4:_="">
    <xsd:import namespace="8d7096d6-fc66-4344-9e3f-2445529a09f6"/>
    <xsd:import namespace="73dabb1f-d496-44a0-863e-8218035892af"/>
    <xsd:element name="properties">
      <xsd:complexType>
        <xsd:sequence>
          <xsd:element name="documentManagement">
            <xsd:complexType>
              <xsd:all>
                <xsd:element ref="ns2:hbf0c10381aa4bd59932b5b7da857fed" minOccurs="0"/>
                <xsd:element ref="ns2:TaxCatchAll" minOccurs="0"/>
                <xsd:element ref="ns2:TaxCatchAllLabel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7096d6-fc66-4344-9e3f-2445529a09f6" elementFormDefault="qualified">
    <xsd:import namespace="http://schemas.microsoft.com/office/2006/documentManagement/types"/>
    <xsd:import namespace="http://schemas.microsoft.com/office/infopath/2007/PartnerControls"/>
    <xsd:element name="hbf0c10381aa4bd59932b5b7da857fed" ma:index="8" nillable="true" ma:taxonomy="true" ma:internalName="hbf0c10381aa4bd59932b5b7da857fed" ma:taxonomyFieldName="Project_x0020_Document_x0020_Type" ma:displayName="Project Document Type" ma:default="" ma:fieldId="{1bf0c103-81aa-4bd5-9932-b5b7da857fed}" ma:sspId="822e118f-d533-465d-b5ca-7beed2256e09" ma:termSetId="d8a5acf7-091c-4877-b363-b3708ae0704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d7eb6869-4815-4059-8082-2e735e3fae7b}" ma:internalName="TaxCatchAll" ma:showField="CatchAllData" ma:web="6135605d-c855-4a93-a878-c60accf04e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d7eb6869-4815-4059-8082-2e735e3fae7b}" ma:internalName="TaxCatchAllLabel" ma:readOnly="true" ma:showField="CatchAllDataLabel" ma:web="6135605d-c855-4a93-a878-c60accf04e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abb1f-d496-44a0-863e-8218035892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bf0c10381aa4bd59932b5b7da857fed xmlns="8d7096d6-fc66-4344-9e3f-2445529a09f6">
      <Terms xmlns="http://schemas.microsoft.com/office/infopath/2007/PartnerControls"/>
    </hbf0c10381aa4bd59932b5b7da857fed>
    <TaxCatchAll xmlns="8d7096d6-fc66-4344-9e3f-2445529a09f6"/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A146A0-86CF-4C92-97BF-3EFEA843E6BE}"/>
</file>

<file path=customXml/itemProps2.xml><?xml version="1.0" encoding="utf-8"?>
<ds:datastoreItem xmlns:ds="http://schemas.openxmlformats.org/officeDocument/2006/customXml" ds:itemID="{0962A498-6C7D-4473-A692-95C24AC9CE86}"/>
</file>

<file path=customXml/itemProps3.xml><?xml version="1.0" encoding="utf-8"?>
<ds:datastoreItem xmlns:ds="http://schemas.openxmlformats.org/officeDocument/2006/customXml" ds:itemID="{1B39763D-DAAF-464B-9759-D4556971A906}">
  <ds:schemaRefs>
    <ds:schemaRef ds:uri="http://schemas.microsoft.com/office/2006/metadata/properties"/>
    <ds:schemaRef ds:uri="http://schemas.microsoft.com/office/infopath/2007/PartnerControls"/>
    <ds:schemaRef ds:uri="8d7096d6-fc66-4344-9e3f-2445529a09f6"/>
  </ds:schemaRefs>
</ds:datastoreItem>
</file>

<file path=customXml/itemProps4.xml><?xml version="1.0" encoding="utf-8"?>
<ds:datastoreItem xmlns:ds="http://schemas.openxmlformats.org/officeDocument/2006/customXml" ds:itemID="{BE39A665-BD68-43E7-82E8-9A9C0398DB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9572</TotalTime>
  <Words>766</Words>
  <Application>Microsoft Office PowerPoint</Application>
  <PresentationFormat>On-screen Show (4:3)</PresentationFormat>
  <Paragraphs>173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ZAHVALNICE</vt:lpstr>
      <vt:lpstr>ANALIZA STANJA</vt:lpstr>
      <vt:lpstr>PowerPoint Presentation</vt:lpstr>
      <vt:lpstr>PowerPoint Presentation</vt:lpstr>
      <vt:lpstr>PowerPoint Presentation</vt:lpstr>
      <vt:lpstr>PowerPoint Presentation</vt:lpstr>
      <vt:lpstr>VIZIJA TURIZMA DO 2030.</vt:lpstr>
      <vt:lpstr>PowerPoint Presentation</vt:lpstr>
      <vt:lpstr>PRIORITETNI CILJEVI I STRATEGIJE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CILJEVI I REALIZACIJA</vt:lpstr>
      <vt:lpstr>PowerPoint Presentation</vt:lpstr>
    </vt:vector>
  </TitlesOfParts>
  <Company>USAID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Cameron</dc:creator>
  <cp:lastModifiedBy>Dijana Keselj-Novakovic</cp:lastModifiedBy>
  <cp:revision>223</cp:revision>
  <cp:lastPrinted>2020-04-09T16:31:20Z</cp:lastPrinted>
  <dcterms:created xsi:type="dcterms:W3CDTF">2015-12-15T14:16:42Z</dcterms:created>
  <dcterms:modified xsi:type="dcterms:W3CDTF">2021-09-09T10:36:14Z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0x0101008DA58B5CA681664FAB24816C56F410850900F12FF045A0731C499733B8DF3E9B4B61</vt:lpwstr>
  </property>
  <property fmtid="{D5CDD505-2E9C-101B-9397-08002B2CF9AE}" pid="3" name="Project Document Type">
    <vt:lpwstr/>
  </property>
</Properties>
</file>